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65" r:id="rId5"/>
    <p:sldId id="421" r:id="rId6"/>
    <p:sldId id="460" r:id="rId7"/>
    <p:sldId id="456" r:id="rId8"/>
    <p:sldId id="457" r:id="rId9"/>
    <p:sldId id="458" r:id="rId10"/>
    <p:sldId id="461" r:id="rId11"/>
    <p:sldId id="453" r:id="rId12"/>
    <p:sldId id="445" r:id="rId13"/>
    <p:sldId id="451" r:id="rId14"/>
    <p:sldId id="462" r:id="rId15"/>
    <p:sldId id="446" r:id="rId16"/>
    <p:sldId id="463" r:id="rId17"/>
    <p:sldId id="474" r:id="rId18"/>
    <p:sldId id="464" r:id="rId19"/>
    <p:sldId id="455" r:id="rId20"/>
    <p:sldId id="466" r:id="rId21"/>
    <p:sldId id="480" r:id="rId22"/>
    <p:sldId id="467" r:id="rId23"/>
    <p:sldId id="502" r:id="rId24"/>
    <p:sldId id="505" r:id="rId25"/>
    <p:sldId id="465" r:id="rId26"/>
    <p:sldId id="448" r:id="rId27"/>
    <p:sldId id="449" r:id="rId28"/>
    <p:sldId id="441" r:id="rId29"/>
    <p:sldId id="494" r:id="rId30"/>
    <p:sldId id="479" r:id="rId31"/>
    <p:sldId id="504" r:id="rId32"/>
    <p:sldId id="503" r:id="rId33"/>
    <p:sldId id="501" r:id="rId34"/>
    <p:sldId id="469" r:id="rId35"/>
    <p:sldId id="45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0DD5DA-A4E7-4448-9BF3-34981CA0CA08}">
          <p14:sldIdLst>
            <p14:sldId id="265"/>
          </p14:sldIdLst>
        </p14:section>
        <p14:section name="motivation and problem statement" id="{9D1CC6A6-BDB2-AB48-9B03-0AB7E1433892}">
          <p14:sldIdLst>
            <p14:sldId id="421"/>
            <p14:sldId id="460"/>
            <p14:sldId id="456"/>
            <p14:sldId id="457"/>
            <p14:sldId id="458"/>
          </p14:sldIdLst>
        </p14:section>
        <p14:section name="Literature Review" id="{3D3333BB-0624-E34A-857D-5DDDB2980E8F}">
          <p14:sldIdLst>
            <p14:sldId id="461"/>
            <p14:sldId id="453"/>
            <p14:sldId id="445"/>
            <p14:sldId id="451"/>
          </p14:sldIdLst>
        </p14:section>
        <p14:section name="Dataset" id="{693F8C81-000D-9742-B769-5BC79FC54980}">
          <p14:sldIdLst>
            <p14:sldId id="462"/>
            <p14:sldId id="446"/>
            <p14:sldId id="463"/>
            <p14:sldId id="474"/>
          </p14:sldIdLst>
        </p14:section>
        <p14:section name="Methods" id="{8C03C090-3727-614D-AF73-F4DE6B8EBDE0}">
          <p14:sldIdLst>
            <p14:sldId id="464"/>
            <p14:sldId id="455"/>
            <p14:sldId id="466"/>
            <p14:sldId id="480"/>
            <p14:sldId id="467"/>
            <p14:sldId id="502"/>
            <p14:sldId id="505"/>
          </p14:sldIdLst>
        </p14:section>
        <p14:section name="Results" id="{5F0D0E5A-20E7-4845-9DEC-16321FD6EAF1}">
          <p14:sldIdLst>
            <p14:sldId id="465"/>
            <p14:sldId id="448"/>
            <p14:sldId id="449"/>
            <p14:sldId id="441"/>
            <p14:sldId id="494"/>
            <p14:sldId id="479"/>
            <p14:sldId id="504"/>
            <p14:sldId id="503"/>
            <p14:sldId id="501"/>
          </p14:sldIdLst>
        </p14:section>
        <p14:section name="Discussion and conclusion" id="{DFD657EA-319A-0440-82FC-0F989BDBA56A}">
          <p14:sldIdLst>
            <p14:sldId id="469"/>
            <p14:sldId id="4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B10CE5-6882-2DE7-9902-BAC4E601EA9A}" name="Ramtin Gharleghi" initials="RG" userId="S::z5190098@ad.unsw.edu.au::2d9e2e9d-6010-4e5a-81fc-9c56bfbf9f7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79"/>
    <p:restoredTop sz="94625"/>
  </p:normalViewPr>
  <p:slideViewPr>
    <p:cSldViewPr snapToGrid="0">
      <p:cViewPr varScale="1">
        <p:scale>
          <a:sx n="132" d="100"/>
          <a:sy n="132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4FCFEB-8D6C-C3C9-0E3B-0D626B8D4C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318B1-E95B-2162-25FC-6A643F492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2CE1B-BB9F-45A9-BACC-98FF3D2D4F2E}" type="datetimeFigureOut">
              <a:rPr lang="en-AU" smtClean="0"/>
              <a:t>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33E35-C80A-9E70-5C2C-35376FBF3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7AB53-2769-CE79-0FFA-D4B76B84D5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EF8CF-0F8A-4BD6-9CE5-A84D18797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490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A9E51-4ABD-4B03-A80E-627F14CF22A5}" type="datetimeFigureOut">
              <a:rPr lang="en-AU" smtClean="0"/>
              <a:t>8/11/2025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AD0F-5D97-4C49-B145-C57DEFFF18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8971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Focuses on </a:t>
            </a:r>
            <a:r>
              <a:rPr lang="en-US" err="1">
                <a:ea typeface="Calibri"/>
                <a:cs typeface="Calibri"/>
              </a:rPr>
              <a:t>reduing</a:t>
            </a:r>
            <a:r>
              <a:rPr lang="en-US">
                <a:ea typeface="Calibri"/>
                <a:cs typeface="Calibri"/>
              </a:rPr>
              <a:t> the number </a:t>
            </a:r>
            <a:r>
              <a:rPr lang="en-US" err="1">
                <a:ea typeface="Calibri"/>
                <a:cs typeface="Calibri"/>
              </a:rPr>
              <a:t>fo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aprameters</a:t>
            </a:r>
            <a:r>
              <a:rPr lang="en-US">
                <a:ea typeface="Calibri"/>
                <a:cs typeface="Calibri"/>
              </a:rPr>
              <a:t> that reduces </a:t>
            </a:r>
            <a:r>
              <a:rPr lang="en-US" err="1">
                <a:ea typeface="Calibri"/>
                <a:cs typeface="Calibri"/>
              </a:rPr>
              <a:t>trainig</a:t>
            </a:r>
            <a:r>
              <a:rPr lang="en-US">
                <a:ea typeface="Calibri"/>
                <a:cs typeface="Calibri"/>
              </a:rPr>
              <a:t>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79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920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CC69-1DB5-8B4C-E984-537775889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6AB9C-35E1-72A7-C1BD-2A68ABDF5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ADF0C-51C6-7419-3D8D-CE50A38B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C2B86-F199-D6C7-6508-0F212835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CA229-935C-8099-0E86-5ECC48D0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55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9202-C610-B140-08AE-44A7A81A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C6ED7-FC32-3714-E040-43D1C4BE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90846-30E1-0BAF-95AF-2C33ADEE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E872-C7C3-B46E-9774-8FB6415F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BA00-691F-09A6-F95B-E68F8744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5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E502C-2424-B094-C539-7DA0B74C6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53B7A-E936-2389-15BD-97911F5B1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8DFD5-019B-E5BD-82F1-29E012B3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73B12-943B-CDB8-92BA-AA488F9A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7ABB-25EC-73C5-D340-E23440DC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005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3BF01-419E-0890-7FE1-A0EF7A19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C6101-507B-F3EE-D41C-583775C6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5946-5ABD-9B6F-9732-CD57BE24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491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5ACA8-1A29-9F40-A4E7-578A7ACF5C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5055" y="4792776"/>
            <a:ext cx="1760572" cy="18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EDE7-E9E0-024D-ECA2-08E54B25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D77A-76FB-85A4-F394-25213E4C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CDC2-DAA7-2417-8C12-59AD99F7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E4FE-3DEB-1A78-A982-79D37BE3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844F9-28BE-776B-9E9D-2D8B60BF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62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6D2-4849-55F2-9EDF-A792D2D5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F27-84A0-5427-C58F-7B0A3B7D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51D2F-4DB1-E58D-F5B2-22856EBD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215E-C1E7-0772-7B69-C49D663C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38AE6-A79D-47C3-230B-1AC81712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0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1BEC-192D-937E-DA59-2C1E6F92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18E9-9BA1-6BDC-7D49-312A5A52B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D44C6-412A-DD4D-862D-B5E514E9B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40C3E-1460-3B32-C784-A5390B81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3E9E-91F4-68EB-3214-136D87F1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5AB8-7D83-5F63-650F-2F42E603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49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9673-788D-CEB8-3CAB-5325857C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A4327-CB54-2F05-89B1-AE24F0436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392B2-77BB-A618-6A0F-13C2A2CD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58D8B-E275-A357-1522-80C6F2515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B81CE-9484-C3CC-76E1-DBC0AAD00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C95D1-9F2A-BFEE-8F8A-A71FEA5D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2A9D27-286A-0CD0-536E-3C31470F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3C16E-2B21-4D45-0DB5-880C81E3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15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0EBF-8DA3-0A25-1033-CC234E8A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438F8-89A1-A067-F8E9-70C1687F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3E1D-0C4A-5D32-26F9-1BCEB848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FB03E-F9B4-2433-81E1-3BD50D86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8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F21A5-757D-D6A3-9443-5A6371AF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14B1B-5FF6-8469-6441-EB5B8B69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D0E0-0D21-6F48-935E-F6B75CC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15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A84B-7940-7822-2557-A9F64C4F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BFA02-B7AD-C565-8B71-EBFE90B14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65417-3DB2-4D8D-8200-BD30635C5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0B6C3-E111-C7CB-AC6A-CC00EF12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C9C6B-73DF-DF29-7D8E-406889E8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A417-731E-9727-AF6F-6D28C155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83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2BEE-A08A-4C6E-7CF0-B5E142A6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B7E99-09CB-4FCE-7697-4152BD23E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6087A-FE5D-60D9-AE0C-90223805A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C7038-77D9-3267-A27B-7B49BB1D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014C3-2621-ED8B-BAFE-7382D98E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137F-F472-9F0A-46F3-68538886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59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14D76-5DF1-A4E1-1338-B03D3642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8865-62AB-234F-36FF-19D673DE8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987-368E-CEF9-CAA0-840585717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C300B-6F01-71B4-9B2C-1056A57D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00E20-46EB-CC1D-6BF8-548902128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21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DFF856-7F9C-9D4C-B764-1C7E4E7233C0}"/>
              </a:ext>
            </a:extLst>
          </p:cNvPr>
          <p:cNvSpPr txBox="1"/>
          <p:nvPr/>
        </p:nvSpPr>
        <p:spPr>
          <a:xfrm>
            <a:off x="-1" y="2236126"/>
            <a:ext cx="5544027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latin typeface="Arial"/>
                <a:cs typeface="Arial"/>
              </a:rPr>
              <a:t>Low Resource Offline Multimodal Chatbot for </a:t>
            </a:r>
            <a:r>
              <a:rPr lang="en-US" sz="4800" b="1" dirty="0" err="1">
                <a:latin typeface="Arial"/>
                <a:cs typeface="Arial"/>
              </a:rPr>
              <a:t>ScienceQA</a:t>
            </a:r>
            <a:endParaRPr lang="en-US" sz="4800" b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CC68E-A06E-1747-A719-B74DFB9FB81B}"/>
              </a:ext>
            </a:extLst>
          </p:cNvPr>
          <p:cNvSpPr txBox="1"/>
          <p:nvPr/>
        </p:nvSpPr>
        <p:spPr>
          <a:xfrm>
            <a:off x="5574830" y="3020956"/>
            <a:ext cx="6638005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fontAlgn="base"/>
            <a:r>
              <a:rPr lang="en-US" sz="4000" dirty="0">
                <a:latin typeface="Arial"/>
                <a:cs typeface="Arial"/>
              </a:rPr>
              <a:t>Team BOTZZ 🤖</a:t>
            </a:r>
          </a:p>
          <a:p>
            <a:pPr algn="ctr" fontAlgn="base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en-US" sz="2800" dirty="0">
                <a:latin typeface="Arial"/>
                <a:cs typeface="Arial"/>
              </a:rPr>
              <a:t>David Liu </a:t>
            </a:r>
          </a:p>
          <a:p>
            <a:pPr algn="ctr" fontAlgn="base"/>
            <a:r>
              <a:rPr lang="en-US" sz="2800" dirty="0">
                <a:latin typeface="Arial"/>
                <a:cs typeface="Arial"/>
              </a:rPr>
              <a:t>Jazmin Guo </a:t>
            </a:r>
          </a:p>
          <a:p>
            <a:pPr algn="ctr" fontAlgn="base"/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Agrima Bansal</a:t>
            </a:r>
            <a:r>
              <a:rPr lang="en-US" sz="2800" dirty="0">
                <a:latin typeface="Arial"/>
                <a:cs typeface="Arial"/>
              </a:rPr>
              <a:t> </a:t>
            </a:r>
          </a:p>
          <a:p>
            <a:pPr algn="ctr"/>
            <a:r>
              <a:rPr lang="en-US" sz="2800" dirty="0">
                <a:latin typeface="Arial"/>
                <a:cs typeface="Arial"/>
              </a:rPr>
              <a:t>Shihao Xiong </a:t>
            </a:r>
          </a:p>
          <a:p>
            <a:pPr algn="ctr" fontAlgn="base"/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Vansh Pruthi</a:t>
            </a:r>
            <a:r>
              <a:rPr lang="en-US" sz="2800" dirty="0">
                <a:latin typeface="Arial"/>
                <a:cs typeface="Arial"/>
              </a:rPr>
              <a:t> </a:t>
            </a:r>
            <a:endParaRPr lang="en-US" dirty="0"/>
          </a:p>
        </p:txBody>
      </p:sp>
      <p:pic>
        <p:nvPicPr>
          <p:cNvPr id="1026" name="Picture 2" descr="ScienceQA Dataset | Papers With Code">
            <a:extLst>
              <a:ext uri="{FF2B5EF4-FFF2-40B4-BE49-F238E27FC236}">
                <a16:creationId xmlns:a16="http://schemas.microsoft.com/office/drawing/2014/main" id="{FA66E8E0-5000-4C82-3E14-272899AF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85" y="242225"/>
            <a:ext cx="5289494" cy="268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601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09028-A8A7-053A-B2EF-91A4A2E30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D584-9944-D46F-81F1-49A80D56D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Literature Review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C6BB-D426-8690-59BC-58314D4E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77"/>
              <a:buChar char="Ø"/>
            </a:pPr>
            <a:endParaRPr lang="en-US" sz="18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>
              <a:buFont typeface="Arial" pitchFamily="2" charset="77"/>
              <a:buChar char="•"/>
            </a:pPr>
            <a:r>
              <a:rPr lang="en-US" sz="1800">
                <a:latin typeface="Times New Roman"/>
                <a:ea typeface="SimSun"/>
                <a:cs typeface="Arial"/>
              </a:rPr>
              <a:t>Introduce a prompting technique: </a:t>
            </a:r>
            <a:r>
              <a:rPr lang="en-US" sz="1800" b="1">
                <a:latin typeface="Arial"/>
                <a:ea typeface="SimSun"/>
                <a:cs typeface="Arial"/>
              </a:rPr>
              <a:t>Fact-and-Reflection (</a:t>
            </a:r>
            <a:r>
              <a:rPr lang="en-US" sz="1800" b="1" err="1">
                <a:latin typeface="Arial"/>
                <a:ea typeface="SimSun"/>
                <a:cs typeface="Arial"/>
              </a:rPr>
              <a:t>FaR</a:t>
            </a:r>
            <a:r>
              <a:rPr lang="en-US" sz="1800" b="1">
                <a:latin typeface="Arial"/>
                <a:ea typeface="SimSun"/>
                <a:cs typeface="Arial"/>
              </a:rPr>
              <a:t>)</a:t>
            </a:r>
          </a:p>
          <a:p>
            <a:pPr>
              <a:buFont typeface="Arial" pitchFamily="2" charset="77"/>
              <a:buChar char="•"/>
            </a:pPr>
            <a:endParaRPr lang="en-US" sz="1800" b="1">
              <a:latin typeface="Arial"/>
              <a:ea typeface="SimSun"/>
              <a:cs typeface="Arial"/>
            </a:endParaRPr>
          </a:p>
          <a:p>
            <a:pPr>
              <a:buFont typeface="Wingdings" pitchFamily="2" charset="77"/>
              <a:buChar char="Ø"/>
            </a:pPr>
            <a:r>
              <a:rPr lang="en-US" sz="1800">
                <a:latin typeface="Times New Roman"/>
                <a:ea typeface="SimSun"/>
                <a:cs typeface="Arial"/>
              </a:rPr>
              <a:t>The technique split the process into</a:t>
            </a:r>
          </a:p>
          <a:p>
            <a:pPr>
              <a:buFont typeface="Arial" pitchFamily="2" charset="77"/>
              <a:buChar char="•"/>
            </a:pPr>
            <a:r>
              <a:rPr lang="en-US" sz="1800">
                <a:latin typeface="Times New Roman"/>
                <a:ea typeface="SimSun"/>
                <a:cs typeface="Arial"/>
              </a:rPr>
              <a:t>1. </a:t>
            </a:r>
            <a:r>
              <a:rPr lang="en-US" sz="1800">
                <a:latin typeface="Arial"/>
                <a:ea typeface="SimSun"/>
                <a:cs typeface="Arial"/>
              </a:rPr>
              <a:t> </a:t>
            </a:r>
            <a:r>
              <a:rPr lang="en-US" sz="1800" b="1">
                <a:latin typeface="Arial"/>
                <a:ea typeface="SimSun"/>
                <a:cs typeface="Arial"/>
              </a:rPr>
              <a:t>Fact generation: Model recall the relevant knowledge</a:t>
            </a:r>
            <a:endParaRPr lang="en-US" sz="1800">
              <a:latin typeface="Times New Roman"/>
              <a:ea typeface="SimSun"/>
              <a:cs typeface="Arial"/>
            </a:endParaRPr>
          </a:p>
          <a:p>
            <a:pPr>
              <a:buFont typeface="Arial" pitchFamily="2" charset="77"/>
              <a:buChar char="•"/>
            </a:pPr>
            <a:r>
              <a:rPr lang="en-US" sz="1800" b="1">
                <a:latin typeface="Arial"/>
                <a:ea typeface="SimSun"/>
                <a:cs typeface="Arial"/>
              </a:rPr>
              <a:t>2. Reflection: Model reasons base on the facts</a:t>
            </a:r>
          </a:p>
          <a:p>
            <a:pPr>
              <a:buFont typeface="Arial" pitchFamily="2" charset="77"/>
              <a:buChar char="•"/>
            </a:pPr>
            <a:endParaRPr lang="en-US" sz="1800" b="1">
              <a:latin typeface="Arial"/>
              <a:ea typeface="SimSun"/>
              <a:cs typeface="Arial"/>
            </a:endParaRPr>
          </a:p>
          <a:p>
            <a:pPr>
              <a:buFont typeface="Arial" pitchFamily="2" charset="77"/>
              <a:buChar char="•"/>
            </a:pPr>
            <a:endParaRPr lang="en-US" sz="1800" b="1">
              <a:latin typeface="Arial"/>
              <a:ea typeface="SimSun"/>
              <a:cs typeface="Arial"/>
            </a:endParaRPr>
          </a:p>
          <a:p>
            <a:pPr marL="0" indent="0">
              <a:buNone/>
            </a:pPr>
            <a:r>
              <a:rPr lang="en-US" sz="1800">
                <a:latin typeface="Arial"/>
                <a:ea typeface="SimSun"/>
                <a:cs typeface="Arial"/>
              </a:rPr>
              <a:t>This help to:</a:t>
            </a:r>
          </a:p>
          <a:p>
            <a:pPr marL="0" indent="0">
              <a:buNone/>
            </a:pPr>
            <a:r>
              <a:rPr lang="en-US" sz="1800">
                <a:latin typeface="Arial"/>
                <a:ea typeface="SimSun"/>
                <a:cs typeface="Arial"/>
              </a:rPr>
              <a:t>1. Avoid overconfidence and express uncertainty</a:t>
            </a:r>
          </a:p>
          <a:p>
            <a:pPr marL="0" indent="0">
              <a:buNone/>
            </a:pPr>
            <a:r>
              <a:rPr lang="en-US" sz="1800">
                <a:latin typeface="Arial"/>
                <a:ea typeface="SimSun"/>
                <a:cs typeface="Arial"/>
              </a:rPr>
              <a:t>2. Improve confidence that match the actual correctness</a:t>
            </a:r>
          </a:p>
          <a:p>
            <a:pPr marL="0" indent="0">
              <a:buNone/>
            </a:pPr>
            <a:r>
              <a:rPr lang="en-US" sz="1800">
                <a:latin typeface="Arial"/>
                <a:ea typeface="SimSun"/>
                <a:cs typeface="Arial"/>
              </a:rPr>
              <a:t>3. Get more trustworthy confidence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1F39C-596F-2A0F-1B1F-4754C9CA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10</a:t>
            </a:fld>
            <a:endParaRPr lang="en-AU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3DA0D1-A7FD-EF8D-6FC7-7B9243662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594" y="1562582"/>
            <a:ext cx="5422878" cy="38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6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D846-6830-8D47-9CC0-BB53DEF90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FB4FB-175E-586A-1611-FAEEAC6F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11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C1512-4CE8-5730-C51D-EBBE4F659F78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Presenters: </a:t>
            </a:r>
            <a:r>
              <a:rPr lang="en-US" sz="1100">
                <a:solidFill>
                  <a:srgbClr val="000000"/>
                </a:solidFill>
                <a:latin typeface="Arial"/>
                <a:cs typeface="Arial"/>
              </a:rPr>
              <a:t>Agrima Bansal</a:t>
            </a:r>
            <a:r>
              <a:rPr lang="en-US" sz="1100">
                <a:latin typeface="Arial"/>
                <a:cs typeface="Arial"/>
              </a:rPr>
              <a:t> (z5591215)</a:t>
            </a:r>
            <a:endParaRPr lang="en-US" sz="1100">
              <a:ea typeface="Calibri"/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4DCC1B0-21CE-4CA3-9DDF-DC8CA409124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The </a:t>
            </a:r>
            <a:r>
              <a:rPr lang="en-US" err="1"/>
              <a:t>ScienceQA</a:t>
            </a:r>
            <a:r>
              <a:rPr lang="en-US"/>
              <a:t> Dataset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CF9F8B6-44DB-3393-7EC3-D24112092F65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9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Dataset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77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ScienceQA Dataset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12</a:t>
            </a:fld>
            <a:endParaRPr lang="en-AU"/>
          </a:p>
        </p:txBody>
      </p:sp>
      <p:pic>
        <p:nvPicPr>
          <p:cNvPr id="2052" name="Picture 4" descr="ScienceQA: Science Question Answering">
            <a:extLst>
              <a:ext uri="{FF2B5EF4-FFF2-40B4-BE49-F238E27FC236}">
                <a16:creationId xmlns:a16="http://schemas.microsoft.com/office/drawing/2014/main" id="{6F19EFD6-CBE3-A93D-FEF0-65DC4477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52" y="2559541"/>
            <a:ext cx="6385644" cy="330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6A24C45-EA80-C6E2-8534-39E74A941F9B}"/>
              </a:ext>
            </a:extLst>
          </p:cNvPr>
          <p:cNvGrpSpPr/>
          <p:nvPr/>
        </p:nvGrpSpPr>
        <p:grpSpPr>
          <a:xfrm>
            <a:off x="5586840" y="287051"/>
            <a:ext cx="6373512" cy="2146081"/>
            <a:chOff x="3721013" y="705756"/>
            <a:chExt cx="7772400" cy="3135858"/>
          </a:xfrm>
        </p:grpSpPr>
        <p:pic>
          <p:nvPicPr>
            <p:cNvPr id="7" name="Picture 6" descr="A screenshot of a social media post&#10;&#10;AI-generated content may be incorrect.">
              <a:extLst>
                <a:ext uri="{FF2B5EF4-FFF2-40B4-BE49-F238E27FC236}">
                  <a16:creationId xmlns:a16="http://schemas.microsoft.com/office/drawing/2014/main" id="{A734FD8A-1FA3-0BA9-56DF-2A904D6F4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3" y="705756"/>
              <a:ext cx="7772400" cy="1057469"/>
            </a:xfrm>
            <a:prstGeom prst="rect">
              <a:avLst/>
            </a:prstGeom>
          </p:spPr>
        </p:pic>
        <p:pic>
          <p:nvPicPr>
            <p:cNvPr id="9" name="Picture 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3CCAF1E-B2B4-1527-B2D8-616590B39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3" y="1713119"/>
              <a:ext cx="7772400" cy="1072780"/>
            </a:xfrm>
            <a:prstGeom prst="rect">
              <a:avLst/>
            </a:prstGeom>
          </p:spPr>
        </p:pic>
        <p:pic>
          <p:nvPicPr>
            <p:cNvPr id="11" name="Picture 10" descr="A close-up of a white card&#10;&#10;AI-generated content may be incorrect.">
              <a:extLst>
                <a:ext uri="{FF2B5EF4-FFF2-40B4-BE49-F238E27FC236}">
                  <a16:creationId xmlns:a16="http://schemas.microsoft.com/office/drawing/2014/main" id="{0AC37757-9225-E5E3-11AF-8D6EAB0E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3" y="2784145"/>
              <a:ext cx="4690556" cy="10574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8B3147-10AA-3E28-1CA1-B0F93896DF9E}"/>
              </a:ext>
            </a:extLst>
          </p:cNvPr>
          <p:cNvSpPr txBox="1"/>
          <p:nvPr/>
        </p:nvSpPr>
        <p:spPr>
          <a:xfrm>
            <a:off x="365759" y="1731263"/>
            <a:ext cx="477926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Calibri"/>
                <a:cs typeface="Calibri"/>
              </a:rPr>
              <a:t>The top image shows all the different fields in the dataset.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Calibri"/>
                <a:cs typeface="Calibri"/>
              </a:rPr>
              <a:t>Bottom image shows all the different topics and categories that the questions in the dataset cover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This level of variety makes the </a:t>
            </a:r>
            <a:r>
              <a:rPr lang="en-GB" err="1">
                <a:ea typeface="+mn-lt"/>
                <a:cs typeface="+mn-lt"/>
              </a:rPr>
              <a:t>ScienceQA</a:t>
            </a:r>
            <a:r>
              <a:rPr lang="en-GB">
                <a:ea typeface="+mn-lt"/>
                <a:cs typeface="+mn-lt"/>
              </a:rPr>
              <a:t> dataset especially valuable for building general-purpose educational AI systems, or for specialized models focusing on specific school subjects.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48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37F4E-B6A2-EACB-A3AA-20D99D1A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919D-BDC0-3F8B-A41E-492A2F66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Dataset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F6AD-B7ED-9EC2-B4D3-8914EBB7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77"/>
              <a:buChar char="Ø"/>
            </a:pPr>
            <a:r>
              <a:rPr lang="en-AU" sz="2000">
                <a:latin typeface="Arial"/>
                <a:ea typeface="Roboto"/>
                <a:cs typeface="Arial"/>
              </a:rPr>
              <a:t>Basic example of how the fields/metadata in the dataset are used</a:t>
            </a:r>
            <a:endParaRPr lang="en-AU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6CFF1-381E-82F3-0560-82DC7B10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13</a:t>
            </a:fld>
            <a:endParaRPr lang="en-AU"/>
          </a:p>
        </p:txBody>
      </p:sp>
      <p:pic>
        <p:nvPicPr>
          <p:cNvPr id="2054" name="Picture 6" descr="ScienceQA Dataset | Papers With Code">
            <a:extLst>
              <a:ext uri="{FF2B5EF4-FFF2-40B4-BE49-F238E27FC236}">
                <a16:creationId xmlns:a16="http://schemas.microsoft.com/office/drawing/2014/main" id="{7644A886-773E-C407-03C6-491855E1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4" y="1420638"/>
            <a:ext cx="9050138" cy="45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AA585-C659-B633-2777-A7DCFEF3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3D8B-F57D-8015-180B-F6E02AC6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Dataset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FB5BC-C566-8951-AABB-1C4B794C2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77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Data Set Split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D148D-81DB-2731-7DE9-B46E8247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14</a:t>
            </a:fld>
            <a:endParaRPr lang="en-AU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82F0127-1EF9-D6F2-8B8F-F5368074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2943225"/>
            <a:ext cx="4857750" cy="3067050"/>
          </a:xfrm>
          <a:prstGeom prst="rect">
            <a:avLst/>
          </a:prstGeom>
        </p:spPr>
      </p:pic>
      <p:pic>
        <p:nvPicPr>
          <p:cNvPr id="8" name="Picture 7" descr="A diagram of text and images&#10;&#10;AI-generated content may be incorrect.">
            <a:extLst>
              <a:ext uri="{FF2B5EF4-FFF2-40B4-BE49-F238E27FC236}">
                <a16:creationId xmlns:a16="http://schemas.microsoft.com/office/drawing/2014/main" id="{5E4C314D-F9DA-0906-73FC-AD6D5BBB4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837" y="61913"/>
            <a:ext cx="3505200" cy="2876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17A1E6-8C39-FA0A-0D68-7219B3141F91}"/>
              </a:ext>
            </a:extLst>
          </p:cNvPr>
          <p:cNvSpPr txBox="1"/>
          <p:nvPr/>
        </p:nvSpPr>
        <p:spPr>
          <a:xfrm>
            <a:off x="904874" y="2381250"/>
            <a:ext cx="5572125" cy="3048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286E3-33C2-4C77-D874-6E58539FF6EC}"/>
              </a:ext>
            </a:extLst>
          </p:cNvPr>
          <p:cNvSpPr txBox="1"/>
          <p:nvPr/>
        </p:nvSpPr>
        <p:spPr>
          <a:xfrm>
            <a:off x="304800" y="1763485"/>
            <a:ext cx="637902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The dataset has </a:t>
            </a:r>
            <a:r>
              <a:rPr lang="en-GB" b="1">
                <a:ea typeface="+mn-lt"/>
                <a:cs typeface="+mn-lt"/>
              </a:rPr>
              <a:t>~21K questions</a:t>
            </a:r>
            <a:r>
              <a:rPr lang="en-GB">
                <a:ea typeface="+mn-lt"/>
                <a:cs typeface="+mn-lt"/>
              </a:rPr>
              <a:t> that are randomly split into training, validation, and test splits with a ratio of </a:t>
            </a:r>
            <a:r>
              <a:rPr lang="en-GB" b="1">
                <a:ea typeface="+mn-lt"/>
                <a:cs typeface="+mn-lt"/>
              </a:rPr>
              <a:t>60:20:20</a:t>
            </a:r>
            <a:r>
              <a:rPr lang="en-GB">
                <a:ea typeface="+mn-lt"/>
                <a:cs typeface="+mn-lt"/>
              </a:rPr>
              <a:t>. </a:t>
            </a:r>
            <a:endParaRPr lang="en-US"/>
          </a:p>
          <a:p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In </a:t>
            </a:r>
            <a:r>
              <a:rPr lang="en-GB" err="1">
                <a:ea typeface="+mn-lt"/>
                <a:cs typeface="+mn-lt"/>
              </a:rPr>
              <a:t>ScienceQA</a:t>
            </a:r>
            <a:r>
              <a:rPr lang="en-GB">
                <a:ea typeface="+mn-lt"/>
                <a:cs typeface="+mn-lt"/>
              </a:rPr>
              <a:t>,  (48.7%) have an image context, (48.2%) have a text context, and (30.8%) have both.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Sometimes, the model is given a lot of information from multiple sources, while at other times, the only source of information is the question itself.</a:t>
            </a:r>
            <a:endParaRPr lang="en-GB">
              <a:ea typeface="Calibri"/>
              <a:cs typeface="Calibri"/>
            </a:endParaRPr>
          </a:p>
        </p:txBody>
      </p:sp>
      <p:pic>
        <p:nvPicPr>
          <p:cNvPr id="9" name="Picture 8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AA38F471-ED9F-BAD4-F4DA-88EE9123B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85" y="277652"/>
            <a:ext cx="4085573" cy="110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8DD84-9D3B-AD85-7FC9-FD1C28DA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8C236-7640-2FD7-74F5-2ECF65E3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15</a:t>
            </a:fld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1DB671-414A-F40A-E508-7863AA2B5EBD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Methods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B97563D-2325-44FE-C368-73CFE4F7A6F9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7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536C-34BD-4486-BBFC-D15A4FDA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1C2D-ABB4-19A2-26E8-E9691917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70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>
                <a:latin typeface="Arial"/>
                <a:ea typeface="Roboto"/>
                <a:cs typeface="Arial"/>
              </a:rPr>
              <a:t>Methods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8C7CB-3D35-693C-A7BB-0C2AFD0E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59" y="1494535"/>
            <a:ext cx="10708906" cy="19440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AU" b="1">
                <a:latin typeface="Arial"/>
                <a:ea typeface="Roboto"/>
                <a:cs typeface="Arial"/>
              </a:rPr>
              <a:t>1. Experimental Setup &amp; Rationale</a:t>
            </a:r>
            <a:endParaRPr lang="en-US">
              <a:latin typeface="Arial"/>
              <a:ea typeface="Roboto"/>
              <a:cs typeface="Arial"/>
            </a:endParaRPr>
          </a:p>
          <a:p>
            <a:pPr>
              <a:buFont typeface="Arial"/>
              <a:buChar char="•"/>
            </a:pPr>
            <a:r>
              <a:rPr lang="en-AU" sz="2000" b="1">
                <a:latin typeface="Arial"/>
                <a:ea typeface="Roboto"/>
                <a:cs typeface="Arial"/>
              </a:rPr>
              <a:t>Objective</a:t>
            </a:r>
            <a:r>
              <a:rPr lang="en-AU" sz="2000">
                <a:latin typeface="Arial"/>
                <a:ea typeface="Roboto"/>
                <a:cs typeface="Arial"/>
              </a:rPr>
              <a:t>: Improve the performance (accuracy and efficiency) of the model with different methods.</a:t>
            </a:r>
            <a:endParaRPr lang="en-AU" sz="2000">
              <a:ea typeface="Roboto"/>
            </a:endParaRPr>
          </a:p>
          <a:p>
            <a:pPr>
              <a:buFont typeface="Arial"/>
              <a:buChar char="•"/>
            </a:pPr>
            <a:r>
              <a:rPr lang="en-AU" sz="2000" b="1">
                <a:latin typeface="Arial"/>
                <a:ea typeface="Roboto"/>
                <a:cs typeface="Arial"/>
              </a:rPr>
              <a:t>Dataset</a:t>
            </a:r>
            <a:r>
              <a:rPr lang="en-AU" sz="2000">
                <a:latin typeface="Arial"/>
                <a:ea typeface="Roboto"/>
                <a:cs typeface="Arial"/>
              </a:rPr>
              <a:t>: </a:t>
            </a:r>
            <a:r>
              <a:rPr lang="en-AU" sz="2000" err="1">
                <a:latin typeface="Arial"/>
                <a:ea typeface="Roboto"/>
                <a:cs typeface="Arial"/>
              </a:rPr>
              <a:t>ScienceQA</a:t>
            </a:r>
            <a:endParaRPr lang="en-AU" sz="2000">
              <a:latin typeface="Arial"/>
              <a:ea typeface="Roboto"/>
              <a:cs typeface="Arial"/>
            </a:endParaRPr>
          </a:p>
          <a:p>
            <a:pPr>
              <a:buFont typeface="Arial"/>
              <a:buChar char="•"/>
            </a:pPr>
            <a:r>
              <a:rPr lang="en-AU" sz="2000" b="1">
                <a:latin typeface="Arial"/>
                <a:ea typeface="Roboto"/>
                <a:cs typeface="Arial"/>
              </a:rPr>
              <a:t>Platform</a:t>
            </a:r>
            <a:r>
              <a:rPr lang="en-AU" sz="2000">
                <a:latin typeface="Arial"/>
                <a:ea typeface="Roboto"/>
                <a:cs typeface="Arial"/>
              </a:rPr>
              <a:t>: Google </a:t>
            </a:r>
            <a:r>
              <a:rPr lang="en-AU" sz="2000" err="1">
                <a:latin typeface="Arial"/>
                <a:ea typeface="Roboto"/>
                <a:cs typeface="Arial"/>
              </a:rPr>
              <a:t>Colab</a:t>
            </a:r>
            <a:endParaRPr lang="en-AU" sz="2000">
              <a:latin typeface="Arial"/>
              <a:ea typeface="Roboto"/>
              <a:cs typeface="Arial"/>
            </a:endParaRPr>
          </a:p>
          <a:p>
            <a:pPr>
              <a:buFont typeface="Arial"/>
              <a:buChar char="•"/>
            </a:pPr>
            <a:endParaRPr lang="en-AU" sz="2000"/>
          </a:p>
          <a:p>
            <a:pPr marL="0" indent="0">
              <a:buNone/>
            </a:pPr>
            <a:endParaRPr lang="en-AU" sz="1400"/>
          </a:p>
          <a:p>
            <a:pPr marL="0" indent="0">
              <a:buNone/>
            </a:pPr>
            <a:endParaRPr lang="en-AU"/>
          </a:p>
          <a:p>
            <a:pPr>
              <a:buNone/>
            </a:pPr>
            <a:endParaRPr lang="en-AU" b="1"/>
          </a:p>
          <a:p>
            <a:pPr marL="0" indent="0">
              <a:buNone/>
            </a:pP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38B5-2273-89E3-E130-DF67A69E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0EB25-6835-4CC6-8388-FDA3F810D972}"/>
              </a:ext>
            </a:extLst>
          </p:cNvPr>
          <p:cNvSpPr txBox="1"/>
          <p:nvPr/>
        </p:nvSpPr>
        <p:spPr>
          <a:xfrm>
            <a:off x="1459423" y="3112576"/>
            <a:ext cx="2743199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4C3A-1E3B-119B-5FFD-5B732A12DC16}"/>
              </a:ext>
            </a:extLst>
          </p:cNvPr>
          <p:cNvSpPr txBox="1"/>
          <p:nvPr/>
        </p:nvSpPr>
        <p:spPr>
          <a:xfrm>
            <a:off x="561297" y="3479417"/>
            <a:ext cx="10706995" cy="2448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Arial"/>
                <a:ea typeface="Roboto"/>
                <a:cs typeface="Arial"/>
              </a:rPr>
              <a:t>2. Main Methods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rial"/>
                <a:ea typeface="Roboto"/>
                <a:cs typeface="Arial"/>
              </a:rPr>
              <a:t>Fine-tuning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rial"/>
                <a:ea typeface="Roboto"/>
                <a:cs typeface="Arial"/>
              </a:rPr>
              <a:t>RAG(Retrieval Augmented Generation)</a:t>
            </a:r>
            <a:endParaRPr lang="en-US" sz="2000"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rgbClr val="000000"/>
              </a:solidFill>
              <a:latin typeface="Arial"/>
              <a:ea typeface="Roboto"/>
              <a:cs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b="1">
              <a:latin typeface="Arial"/>
              <a:ea typeface="Roboto"/>
              <a:cs typeface="Arial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28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1D0B-4A54-FFA9-CBA5-FD0115E5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439E-7983-AA1E-C637-D058A422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97" y="440134"/>
            <a:ext cx="11309700" cy="838835"/>
          </a:xfrm>
        </p:spPr>
        <p:txBody>
          <a:bodyPr>
            <a:normAutofit/>
          </a:bodyPr>
          <a:lstStyle/>
          <a:p>
            <a:r>
              <a:rPr lang="en-GB">
                <a:latin typeface="Arial"/>
                <a:ea typeface="Roboto"/>
                <a:cs typeface="Arial"/>
              </a:rPr>
              <a:t>Fine-tuning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0C30-7B3A-EB71-4F29-CB46ADD55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84" y="1515841"/>
            <a:ext cx="5770648" cy="416739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/>
            <a:r>
              <a:rPr lang="en-AU" sz="2400">
                <a:latin typeface="Arial"/>
                <a:ea typeface="Roboto"/>
                <a:cs typeface="Arial"/>
              </a:rPr>
              <a:t>Use the training and validation set of the data</a:t>
            </a:r>
          </a:p>
          <a:p>
            <a:pPr marL="342900" indent="-342900"/>
            <a:r>
              <a:rPr lang="en-AU" sz="2400">
                <a:latin typeface="Arial"/>
                <a:ea typeface="Roboto"/>
                <a:cs typeface="Arial"/>
              </a:rPr>
              <a:t>Format the data with labels (supervised)</a:t>
            </a:r>
          </a:p>
          <a:p>
            <a:pPr marL="342900" indent="-342900"/>
            <a:r>
              <a:rPr lang="en-AU" sz="2400" b="1">
                <a:latin typeface="Arial"/>
                <a:ea typeface="Roboto"/>
                <a:cs typeface="Arial"/>
              </a:rPr>
              <a:t>PEFT</a:t>
            </a:r>
            <a:r>
              <a:rPr lang="en-AU" sz="2400">
                <a:latin typeface="Arial"/>
                <a:ea typeface="Roboto"/>
                <a:cs typeface="Arial"/>
              </a:rPr>
              <a:t> (</a:t>
            </a:r>
            <a:r>
              <a:rPr lang="en-AU" sz="2400">
                <a:solidFill>
                  <a:srgbClr val="000000"/>
                </a:solidFill>
                <a:latin typeface="Arial"/>
                <a:ea typeface="Roboto"/>
                <a:cs typeface="Arial"/>
              </a:rPr>
              <a:t>parameter-efficient fine-tuning) library by Hugging Face</a:t>
            </a:r>
            <a:endParaRPr lang="en-AU"/>
          </a:p>
          <a:p>
            <a:pPr marL="342900" indent="-342900"/>
            <a:r>
              <a:rPr lang="en-AU" sz="2400" err="1">
                <a:solidFill>
                  <a:srgbClr val="000000"/>
                </a:solidFill>
                <a:latin typeface="Arial"/>
                <a:ea typeface="Roboto"/>
                <a:cs typeface="Arial"/>
              </a:rPr>
              <a:t>LoRA</a:t>
            </a:r>
            <a:r>
              <a:rPr lang="en-AU" sz="2400">
                <a:solidFill>
                  <a:srgbClr val="000000"/>
                </a:solidFill>
                <a:latin typeface="Arial"/>
                <a:ea typeface="Roboto"/>
                <a:cs typeface="Arial"/>
              </a:rPr>
              <a:t> (low-rank adaption)</a:t>
            </a:r>
            <a:endParaRPr lang="en-AU"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AU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AU" sz="2400" b="1">
                <a:solidFill>
                  <a:srgbClr val="000000"/>
                </a:solidFill>
                <a:latin typeface="Arial"/>
                <a:ea typeface="Roboto"/>
                <a:cs typeface="Arial"/>
              </a:rPr>
              <a:t>Difficulties:</a:t>
            </a:r>
          </a:p>
          <a:p>
            <a:pPr marL="342900" indent="-342900"/>
            <a:r>
              <a:rPr lang="en-AU" sz="2400">
                <a:solidFill>
                  <a:srgbClr val="000000"/>
                </a:solidFill>
                <a:latin typeface="Arial"/>
                <a:ea typeface="Roboto"/>
                <a:cs typeface="Arial"/>
              </a:rPr>
              <a:t>Passing text and image (multimodal input) to be tokenised and trained</a:t>
            </a:r>
          </a:p>
          <a:p>
            <a:pPr marL="0" indent="0">
              <a:buNone/>
            </a:pPr>
            <a:r>
              <a:rPr lang="en-AU" sz="2400" b="1">
                <a:solidFill>
                  <a:srgbClr val="000000"/>
                </a:solidFill>
                <a:latin typeface="Arial"/>
                <a:ea typeface="Roboto"/>
                <a:cs typeface="Arial"/>
              </a:rPr>
              <a:t>Drawback:</a:t>
            </a:r>
            <a:endParaRPr lang="en-AU" sz="2400" b="1">
              <a:solidFill>
                <a:srgbClr val="000000"/>
              </a:solidFill>
            </a:endParaRPr>
          </a:p>
          <a:p>
            <a:pPr marL="342900" indent="-342900"/>
            <a:r>
              <a:rPr lang="en-AU" sz="2400">
                <a:solidFill>
                  <a:srgbClr val="000000"/>
                </a:solidFill>
                <a:latin typeface="Arial"/>
                <a:ea typeface="Roboto"/>
                <a:cs typeface="Arial"/>
              </a:rPr>
              <a:t>Resource intensive -&gt; </a:t>
            </a:r>
            <a:r>
              <a:rPr lang="en-AU" sz="2400" b="1">
                <a:solidFill>
                  <a:srgbClr val="000000"/>
                </a:solidFill>
                <a:latin typeface="Arial"/>
                <a:ea typeface="Roboto"/>
                <a:cs typeface="Arial"/>
              </a:rPr>
              <a:t>not ideal</a:t>
            </a:r>
            <a:r>
              <a:rPr lang="en-AU" sz="2400">
                <a:solidFill>
                  <a:srgbClr val="000000"/>
                </a:solidFill>
                <a:latin typeface="Arial"/>
                <a:ea typeface="Roboto"/>
                <a:cs typeface="Arial"/>
              </a:rPr>
              <a:t> for minor information updates</a:t>
            </a:r>
            <a:endParaRPr lang="en-AU"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AU" sz="24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1F600-624D-B2E5-C6CF-AC47EC9F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17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CB529-0579-01A1-B5E7-DC7CEDED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3789"/>
            <a:ext cx="5810250" cy="3535892"/>
          </a:xfrm>
          <a:prstGeom prst="rect">
            <a:avLst/>
          </a:prstGeom>
        </p:spPr>
      </p:pic>
      <p:pic>
        <p:nvPicPr>
          <p:cNvPr id="8" name="Picture 7" descr="A diagram of a process&#10;&#10;AI-generated content may be incorrect.">
            <a:extLst>
              <a:ext uri="{FF2B5EF4-FFF2-40B4-BE49-F238E27FC236}">
                <a16:creationId xmlns:a16="http://schemas.microsoft.com/office/drawing/2014/main" id="{C2C03D34-2F2A-E60D-640A-D14C8F2F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70" y="589135"/>
            <a:ext cx="4384406" cy="19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9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FD71-E881-F23A-094E-27E8010D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ea typeface="Roboto"/>
                <a:cs typeface="Arial"/>
              </a:rPr>
              <a:t>RAG (Retrieval Augmented Generation)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CAEF8-DA67-C2AE-96CE-58189FE7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22F06-7338-A002-A11E-18E2AFAFD10A}"/>
              </a:ext>
            </a:extLst>
          </p:cNvPr>
          <p:cNvSpPr txBox="1"/>
          <p:nvPr/>
        </p:nvSpPr>
        <p:spPr>
          <a:xfrm>
            <a:off x="554181" y="1446608"/>
            <a:ext cx="10287000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ea typeface="Calibri"/>
                <a:cs typeface="Calibri"/>
              </a:rPr>
              <a:t>Definition:</a:t>
            </a:r>
            <a:r>
              <a:rPr lang="en-GB" sz="2400">
                <a:ea typeface="Calibri"/>
                <a:cs typeface="Calibri"/>
              </a:rPr>
              <a:t> RAG </a:t>
            </a:r>
            <a:r>
              <a:rPr lang="en-GB" sz="2400">
                <a:ea typeface="+mn-lt"/>
                <a:cs typeface="+mn-lt"/>
              </a:rPr>
              <a:t>a technique that enhances the accuracy and relevance of Large Language Models by incorporating external knowledge sources</a:t>
            </a:r>
          </a:p>
          <a:p>
            <a:endParaRPr lang="en-GB" sz="2800">
              <a:ea typeface="Calibri"/>
              <a:cs typeface="Calibri"/>
            </a:endParaRPr>
          </a:p>
          <a:p>
            <a:endParaRPr lang="en-GB" sz="2800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C1B95-F954-6BA4-E17F-A790B9D74462}"/>
              </a:ext>
            </a:extLst>
          </p:cNvPr>
          <p:cNvSpPr txBox="1"/>
          <p:nvPr/>
        </p:nvSpPr>
        <p:spPr>
          <a:xfrm>
            <a:off x="556345" y="2670247"/>
            <a:ext cx="467590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>
                <a:ea typeface="Calibri"/>
                <a:cs typeface="Calibri"/>
              </a:rPr>
              <a:t>User query</a:t>
            </a:r>
          </a:p>
          <a:p>
            <a:pPr marL="342900" indent="-342900">
              <a:buAutoNum type="arabicPeriod"/>
            </a:pPr>
            <a:r>
              <a:rPr lang="en-GB">
                <a:ea typeface="Calibri"/>
                <a:cs typeface="Calibri"/>
              </a:rPr>
              <a:t>Retriever  (via vector DB like </a:t>
            </a:r>
            <a:r>
              <a:rPr lang="en-GB" err="1">
                <a:ea typeface="Calibri"/>
                <a:cs typeface="Calibri"/>
              </a:rPr>
              <a:t>ChromaDB</a:t>
            </a:r>
            <a:endParaRPr lang="en-GB"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GB">
                <a:ea typeface="Calibri"/>
                <a:cs typeface="Calibri"/>
              </a:rPr>
              <a:t>Converts into embeddings</a:t>
            </a:r>
          </a:p>
          <a:p>
            <a:pPr marL="800100" lvl="1" indent="-342900">
              <a:buFont typeface="Courier New"/>
              <a:buChar char="o"/>
            </a:pPr>
            <a:r>
              <a:rPr lang="en-GB">
                <a:ea typeface="Calibri"/>
                <a:cs typeface="Calibri"/>
              </a:rPr>
              <a:t>Finds top-k relevant documents based on similarity</a:t>
            </a:r>
          </a:p>
          <a:p>
            <a:pPr marL="342900" indent="-342900">
              <a:buAutoNum type="arabicPeriod"/>
            </a:pPr>
            <a:r>
              <a:rPr lang="en-GB">
                <a:ea typeface="Calibri"/>
                <a:cs typeface="Calibri"/>
              </a:rPr>
              <a:t>Augmented prompt</a:t>
            </a:r>
          </a:p>
          <a:p>
            <a:pPr marL="342900" indent="-342900">
              <a:buAutoNum type="arabicPeriod"/>
            </a:pPr>
            <a:r>
              <a:rPr lang="en-GB">
                <a:ea typeface="Calibri"/>
                <a:cs typeface="Calibri"/>
              </a:rPr>
              <a:t>Retrieved  documents+ original question are passed to LLM</a:t>
            </a:r>
          </a:p>
          <a:p>
            <a:pPr marL="342900" indent="-342900">
              <a:buAutoNum type="arabicPeriod"/>
            </a:pPr>
            <a:r>
              <a:rPr lang="en-GB">
                <a:ea typeface="Calibri"/>
                <a:cs typeface="Calibri"/>
              </a:rPr>
              <a:t>Generator: </a:t>
            </a:r>
          </a:p>
          <a:p>
            <a:pPr marL="800100" lvl="1" indent="-342900">
              <a:buFont typeface="Courier New"/>
              <a:buChar char="o"/>
            </a:pPr>
            <a:r>
              <a:rPr lang="en-GB">
                <a:ea typeface="Calibri"/>
                <a:cs typeface="Calibri"/>
              </a:rPr>
              <a:t>The model (e.g. GPT4o mini) generated a context aware answer.</a:t>
            </a:r>
          </a:p>
        </p:txBody>
      </p:sp>
      <p:pic>
        <p:nvPicPr>
          <p:cNvPr id="9" name="Picture 8" descr="Understanding RAG: 6 Steps of Retrieval Augmented Generation">
            <a:extLst>
              <a:ext uri="{FF2B5EF4-FFF2-40B4-BE49-F238E27FC236}">
                <a16:creationId xmlns:a16="http://schemas.microsoft.com/office/drawing/2014/main" id="{DC4FFADC-108B-AA19-9C08-10F112CC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39" y="2226615"/>
            <a:ext cx="5079946" cy="41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5881F-64A2-8100-74F8-6B6F62439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189"/>
            <a:ext cx="5253039" cy="3986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Roboto"/>
                <a:cs typeface="Arial"/>
              </a:rPr>
              <a:t>Sentence-transformers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latin typeface="Arial"/>
                <a:ea typeface="Roboto"/>
                <a:cs typeface="Arial"/>
              </a:rPr>
              <a:t>all-MiniLM-L12-v2 </a:t>
            </a:r>
          </a:p>
          <a:p>
            <a:r>
              <a:rPr lang="en-US">
                <a:latin typeface="Arial"/>
                <a:ea typeface="Roboto"/>
                <a:cs typeface="Arial"/>
              </a:rPr>
              <a:t>maps sentences &amp; paragraphs to a 384 dimensional dense vector space and can be used for tasks like clustering or semantic search.</a:t>
            </a:r>
          </a:p>
          <a:p>
            <a:endParaRPr lang="en-US">
              <a:latin typeface="Arial"/>
              <a:ea typeface="Roboto"/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6B14-69B6-4677-0571-6EDEA7EB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19</a:t>
            </a:fld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D19AAE-0C1F-D4D1-2F73-739A1409FB11}"/>
              </a:ext>
            </a:extLst>
          </p:cNvPr>
          <p:cNvSpPr txBox="1">
            <a:spLocks/>
          </p:cNvSpPr>
          <p:nvPr/>
        </p:nvSpPr>
        <p:spPr>
          <a:xfrm>
            <a:off x="835819" y="386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Arial"/>
                <a:ea typeface="Roboto"/>
                <a:cs typeface="Arial"/>
              </a:rPr>
              <a:t>RAG (Retrieval Augmented Generation)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674EB-E9AA-F251-388C-43AD520632D5}"/>
              </a:ext>
            </a:extLst>
          </p:cNvPr>
          <p:cNvSpPr txBox="1"/>
          <p:nvPr/>
        </p:nvSpPr>
        <p:spPr>
          <a:xfrm>
            <a:off x="6322898" y="1746987"/>
            <a:ext cx="506253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>
                <a:latin typeface="Arial"/>
                <a:ea typeface="Roboto"/>
                <a:cs typeface="Arial"/>
              </a:rPr>
              <a:t>Vector DB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800" err="1">
                <a:latin typeface="Arial"/>
                <a:ea typeface="Roboto"/>
                <a:cs typeface="Arial"/>
              </a:rPr>
              <a:t>ChromaDB</a:t>
            </a:r>
            <a:endParaRPr lang="en-US" sz="2800">
              <a:latin typeface="Arial"/>
              <a:ea typeface="Roboto"/>
              <a:cs typeface="Arial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800">
                <a:latin typeface="Arial"/>
                <a:ea typeface="Roboto"/>
                <a:cs typeface="Arial"/>
              </a:rPr>
              <a:t>Stores the vectors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800">
                <a:latin typeface="Arial"/>
                <a:ea typeface="Roboto"/>
                <a:cs typeface="Arial"/>
              </a:rPr>
              <a:t>Retrieve based on vector similarity and metadata</a:t>
            </a:r>
          </a:p>
        </p:txBody>
      </p:sp>
    </p:spTree>
    <p:extLst>
      <p:ext uri="{BB962C8B-B14F-4D97-AF65-F5344CB8AC3E}">
        <p14:creationId xmlns:p14="http://schemas.microsoft.com/office/powerpoint/2010/main" val="162386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</a:t>
            </a:fld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D0D582-05C2-ED7A-259F-68CA8E52E625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Motivation and Problem Statement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0CDBAF6-96F4-CDEB-7FDE-9D77C11A6E0B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1) Problem 2) Significance 3) Gap 4) Objective</a:t>
            </a:r>
          </a:p>
        </p:txBody>
      </p:sp>
    </p:spTree>
    <p:extLst>
      <p:ext uri="{BB962C8B-B14F-4D97-AF65-F5344CB8AC3E}">
        <p14:creationId xmlns:p14="http://schemas.microsoft.com/office/powerpoint/2010/main" val="4241363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3FAF-E732-D307-D89A-0480B11A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ea typeface="Roboto"/>
                <a:cs typeface="Arial"/>
              </a:rPr>
              <a:t>Integration of methods with </a:t>
            </a:r>
            <a:r>
              <a:rPr lang="en-US" err="1">
                <a:latin typeface="Arial"/>
                <a:ea typeface="Roboto"/>
                <a:cs typeface="Arial"/>
              </a:rPr>
              <a:t>Langgraph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47C48-9F78-EFF4-DE48-6EFC2203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20</a:t>
            </a:fld>
            <a:endParaRPr lang="en-AU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589306-4B54-11B6-F8A7-C6F06B42B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3741" y="1354512"/>
            <a:ext cx="1890059" cy="391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leashing the Power of LangGraph: An Introduction to the Future of AI  Workflows - Cohorte Projects">
            <a:extLst>
              <a:ext uri="{FF2B5EF4-FFF2-40B4-BE49-F238E27FC236}">
                <a16:creationId xmlns:a16="http://schemas.microsoft.com/office/drawing/2014/main" id="{C778BDB6-24CD-F6D5-E1D1-677793134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2" t="35961" r="24994" b="40302"/>
          <a:stretch/>
        </p:blipFill>
        <p:spPr bwMode="auto">
          <a:xfrm>
            <a:off x="7214348" y="4704931"/>
            <a:ext cx="1874631" cy="5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4289B7-F0F6-B319-486E-BBEE64F6AD1F}"/>
              </a:ext>
            </a:extLst>
          </p:cNvPr>
          <p:cNvSpPr txBox="1">
            <a:spLocks/>
          </p:cNvSpPr>
          <p:nvPr/>
        </p:nvSpPr>
        <p:spPr>
          <a:xfrm>
            <a:off x="838200" y="1902992"/>
            <a:ext cx="7772400" cy="4107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Use model’s zero shot confidence score to determine if </a:t>
            </a:r>
            <a:r>
              <a:rPr lang="en-AU" err="1">
                <a:latin typeface="Arial"/>
                <a:ea typeface="Roboto"/>
                <a:cs typeface="Arial"/>
              </a:rPr>
              <a:t>langgraph</a:t>
            </a:r>
            <a:r>
              <a:rPr lang="en-AU">
                <a:latin typeface="Arial"/>
                <a:ea typeface="Roboto"/>
                <a:cs typeface="Arial"/>
              </a:rPr>
              <a:t> is need</a:t>
            </a:r>
          </a:p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High confidence -&gt; return zero shot response</a:t>
            </a:r>
          </a:p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Low confidence -&gt; run RAG</a:t>
            </a:r>
          </a:p>
        </p:txBody>
      </p:sp>
    </p:spTree>
    <p:extLst>
      <p:ext uri="{BB962C8B-B14F-4D97-AF65-F5344CB8AC3E}">
        <p14:creationId xmlns:p14="http://schemas.microsoft.com/office/powerpoint/2010/main" val="216473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C44A9-C3B3-D4B8-2F64-EB4596F42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9F20C-28E6-29D4-C3E2-A91D916A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21</a:t>
            </a:fld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E3A58-01C7-0B92-A961-33EE9608B72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>
                <a:ea typeface="Calibri Light"/>
                <a:cs typeface="Calibri Light"/>
              </a:rPr>
              <a:t>Quantization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9A00BE-94B9-9CDF-0173-5E6738DA5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63769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Load the model with</a:t>
            </a:r>
            <a:r>
              <a:rPr lang="en-US"/>
              <a:t> 8-bit integer </a:t>
            </a:r>
          </a:p>
          <a:p>
            <a:r>
              <a:rPr lang="en-US"/>
              <a:t>Quantization is a compression technique that involves mapping high precision values to a lower precision one</a:t>
            </a:r>
          </a:p>
          <a:p>
            <a:r>
              <a:rPr lang="en-US"/>
              <a:t>Improves efficiency on consumer-grade hardware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2050" name="Picture 2" descr="LLM Quantization-Build and Optimize AI Models Efficiently">
            <a:extLst>
              <a:ext uri="{FF2B5EF4-FFF2-40B4-BE49-F238E27FC236}">
                <a16:creationId xmlns:a16="http://schemas.microsoft.com/office/drawing/2014/main" id="{978C9CF0-BF1D-8360-670D-5A9953355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9" t="24613" r="17835" b="11219"/>
          <a:stretch/>
        </p:blipFill>
        <p:spPr bwMode="auto">
          <a:xfrm>
            <a:off x="7445829" y="1825625"/>
            <a:ext cx="4212770" cy="225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2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AAFD4-B81D-5508-D5D5-6B9FBA4F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25F61-9B06-649B-90DD-5FDB76F7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22</a:t>
            </a:fld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936054-9A95-CE5B-2344-F788A4874BCF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Results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22F63EB-7B6D-74EB-45CB-9CEA062354EE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2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/>
              <a:t>Using a subset of the data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59"/>
            <a:ext cx="5103750" cy="3756031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AU" sz="2400"/>
              <a:t>After initial testing with 4o-mini (minimal prompting) we extracted a </a:t>
            </a:r>
            <a:r>
              <a:rPr lang="en-AU" sz="2400" b="1"/>
              <a:t>subset of the training dataset </a:t>
            </a:r>
            <a:r>
              <a:rPr lang="en-AU" sz="2400"/>
              <a:t>which contained 490 questions that 4o-mini got wrong. This is </a:t>
            </a:r>
            <a:r>
              <a:rPr lang="en-AU" sz="2400" b="1"/>
              <a:t>12% </a:t>
            </a:r>
            <a:r>
              <a:rPr lang="en-AU" sz="2400"/>
              <a:t>of the training set.</a:t>
            </a:r>
          </a:p>
          <a:p>
            <a:pPr marL="514350" indent="-514350">
              <a:buAutoNum type="arabicPeriod"/>
            </a:pPr>
            <a:r>
              <a:rPr lang="en-AU" sz="2400"/>
              <a:t>We used this subset (the ”difficult” questions) to test various methods.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23</a:t>
            </a:fld>
            <a:endParaRPr lang="en-AU"/>
          </a:p>
        </p:txBody>
      </p:sp>
      <p:pic>
        <p:nvPicPr>
          <p:cNvPr id="15364" name="Picture 4" descr="Surfacing the Strengths of GPT-4o Mini: A Comprehensive Review">
            <a:extLst>
              <a:ext uri="{FF2B5EF4-FFF2-40B4-BE49-F238E27FC236}">
                <a16:creationId xmlns:a16="http://schemas.microsoft.com/office/drawing/2014/main" id="{ECF659A1-3645-E088-1B24-F1A154B8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80" y="1414663"/>
            <a:ext cx="5115420" cy="28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28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2196592" cy="2162058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br>
              <a:rPr lang="en-GB"/>
            </a:br>
            <a:r>
              <a:rPr lang="en-GB" sz="2000"/>
              <a:t>(no fine tuning, zero-shot vs RAG)</a:t>
            </a:r>
            <a:endParaRPr lang="en-AU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AD02D3-CE5A-EAF5-B49E-FA255298F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00359"/>
              </p:ext>
            </p:extLst>
          </p:nvPr>
        </p:nvGraphicFramePr>
        <p:xfrm>
          <a:off x="2428240" y="136524"/>
          <a:ext cx="9434576" cy="320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960">
                  <a:extLst>
                    <a:ext uri="{9D8B030D-6E8A-4147-A177-3AD203B41FA5}">
                      <a16:colId xmlns:a16="http://schemas.microsoft.com/office/drawing/2014/main" val="1002269956"/>
                    </a:ext>
                  </a:extLst>
                </a:gridCol>
                <a:gridCol w="5309616">
                  <a:extLst>
                    <a:ext uri="{9D8B030D-6E8A-4147-A177-3AD203B41FA5}">
                      <a16:colId xmlns:a16="http://schemas.microsoft.com/office/drawing/2014/main" val="1027455302"/>
                    </a:ext>
                  </a:extLst>
                </a:gridCol>
              </a:tblGrid>
              <a:tr h="401350">
                <a:tc>
                  <a:txBody>
                    <a:bodyPr/>
                    <a:lstStyle/>
                    <a:p>
                      <a:r>
                        <a:rPr lang="en-US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 (on “difficult” questions subset size=490)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2493"/>
                  </a:ext>
                </a:extLst>
              </a:tr>
              <a:tr h="401350">
                <a:tc>
                  <a:txBody>
                    <a:bodyPr/>
                    <a:lstStyle/>
                    <a:p>
                      <a:r>
                        <a:rPr lang="en-US"/>
                        <a:t>GPT-4o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26078"/>
                  </a:ext>
                </a:extLst>
              </a:tr>
              <a:tr h="394703">
                <a:tc>
                  <a:txBody>
                    <a:bodyPr/>
                    <a:lstStyle/>
                    <a:p>
                      <a:r>
                        <a:rPr lang="en-US"/>
                        <a:t>Gemini-2.0-Flash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55.21%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61978"/>
                  </a:ext>
                </a:extLst>
              </a:tr>
              <a:tr h="4013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Gemini-2.0-Flash (with RAG #1)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054404"/>
                  </a:ext>
                </a:extLst>
              </a:tr>
              <a:tr h="4013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Gemini-2.0-Flash (with RAG #2)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57.96%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1098"/>
                  </a:ext>
                </a:extLst>
              </a:tr>
              <a:tr h="4013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Gemini-2.0-Flash-Lite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56.03%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15860"/>
                  </a:ext>
                </a:extLst>
              </a:tr>
              <a:tr h="4013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Gemini-2.0-Flash-Lite (with RAG #1)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58.75%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01238"/>
                  </a:ext>
                </a:extLst>
              </a:tr>
              <a:tr h="4013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Gemini-2.0-Flash-Lite (with RAG #2)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58.78%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6221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24</a:t>
            </a:fld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AAEC5D-C2C4-307B-CE66-FF275B851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488403"/>
              </p:ext>
            </p:extLst>
          </p:nvPr>
        </p:nvGraphicFramePr>
        <p:xfrm>
          <a:off x="1414862" y="4143380"/>
          <a:ext cx="8845108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66">
                  <a:extLst>
                    <a:ext uri="{9D8B030D-6E8A-4147-A177-3AD203B41FA5}">
                      <a16:colId xmlns:a16="http://schemas.microsoft.com/office/drawing/2014/main" val="234469608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999018813"/>
                    </a:ext>
                  </a:extLst>
                </a:gridCol>
                <a:gridCol w="4157330">
                  <a:extLst>
                    <a:ext uri="{9D8B030D-6E8A-4147-A177-3AD203B41FA5}">
                      <a16:colId xmlns:a16="http://schemas.microsoft.com/office/drawing/2014/main" val="1007375699"/>
                    </a:ext>
                  </a:extLst>
                </a:gridCol>
                <a:gridCol w="2463470">
                  <a:extLst>
                    <a:ext uri="{9D8B030D-6E8A-4147-A177-3AD203B41FA5}">
                      <a16:colId xmlns:a16="http://schemas.microsoft.com/office/drawing/2014/main" val="3700398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RAG method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 (retrievals)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Embedding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VectorDB</a:t>
                      </a:r>
                      <a:r>
                        <a:rPr lang="en-US"/>
                        <a:t>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99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text-embedding-3-large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9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sentence-transformers/all-MiniLM-L12-v2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234 (deleted duplicates)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91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Autofit/>
          </a:bodyPr>
          <a:lstStyle/>
          <a:p>
            <a:r>
              <a:rPr lang="en-GB" sz="3200"/>
              <a:t>Data Analysis (</a:t>
            </a:r>
            <a:r>
              <a:rPr lang="en-AU" sz="3200">
                <a:latin typeface="Arial"/>
                <a:ea typeface="Roboto"/>
                <a:cs typeface="Arial"/>
              </a:rPr>
              <a:t>Using gemma-3-4b it with minimal prompting)</a:t>
            </a:r>
            <a:endParaRPr lang="en-AU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25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5BB28-2B66-B3BD-D708-7064007F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" y="861851"/>
            <a:ext cx="5276439" cy="3131875"/>
          </a:xfrm>
          <a:prstGeom prst="rect">
            <a:avLst/>
          </a:prstGeom>
        </p:spPr>
      </p:pic>
      <p:pic>
        <p:nvPicPr>
          <p:cNvPr id="7" name="Picture 6" descr="A graph with purple bars&#10;&#10;AI-generated content may be incorrect.">
            <a:extLst>
              <a:ext uri="{FF2B5EF4-FFF2-40B4-BE49-F238E27FC236}">
                <a16:creationId xmlns:a16="http://schemas.microsoft.com/office/drawing/2014/main" id="{7B9E5427-4F5B-486C-1EF6-21B6B490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9" y="3773318"/>
            <a:ext cx="3544618" cy="2948157"/>
          </a:xfrm>
          <a:prstGeom prst="rect">
            <a:avLst/>
          </a:prstGeom>
        </p:spPr>
      </p:pic>
      <p:pic>
        <p:nvPicPr>
          <p:cNvPr id="8" name="Picture 7" descr="A graph of a bar graph&#10;&#10;AI-generated content may be incorrect.">
            <a:extLst>
              <a:ext uri="{FF2B5EF4-FFF2-40B4-BE49-F238E27FC236}">
                <a16:creationId xmlns:a16="http://schemas.microsoft.com/office/drawing/2014/main" id="{50996565-9EDC-EEA0-CA37-FA96FF4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14" y="861851"/>
            <a:ext cx="4931824" cy="2910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B4023-3D69-B8E8-0CBA-21FB2A875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3758520"/>
            <a:ext cx="4148138" cy="29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8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D8D9-5C34-6BB7-89B8-A3282634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729"/>
            <a:ext cx="10515600" cy="1325563"/>
          </a:xfrm>
        </p:spPr>
        <p:txBody>
          <a:bodyPr/>
          <a:lstStyle/>
          <a:p>
            <a:r>
              <a:rPr lang="en-US">
                <a:latin typeface="Arial"/>
                <a:ea typeface="Roboto"/>
                <a:cs typeface="Arial"/>
              </a:rPr>
              <a:t>Results – RAG vs Fine tuned </a:t>
            </a:r>
            <a:endParaRPr lang="en-US"/>
          </a:p>
        </p:txBody>
      </p:sp>
      <p:pic>
        <p:nvPicPr>
          <p:cNvPr id="5" name="Content Placeholder 4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C756F549-9442-BA1D-0962-4D3B8EBB5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1149" y="890161"/>
            <a:ext cx="4868532" cy="24154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FD03F-AD7E-F40C-C006-DA9BB69C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26</a:t>
            </a:fld>
            <a:endParaRPr lang="en-AU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AB62BD3C-5CA0-020E-A50C-7B954FD514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634608"/>
              </p:ext>
            </p:extLst>
          </p:nvPr>
        </p:nvGraphicFramePr>
        <p:xfrm>
          <a:off x="725749" y="1595639"/>
          <a:ext cx="3995153" cy="1197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750">
                  <a:extLst>
                    <a:ext uri="{9D8B030D-6E8A-4147-A177-3AD203B41FA5}">
                      <a16:colId xmlns:a16="http://schemas.microsoft.com/office/drawing/2014/main" val="1002269956"/>
                    </a:ext>
                  </a:extLst>
                </a:gridCol>
                <a:gridCol w="2248403">
                  <a:extLst>
                    <a:ext uri="{9D8B030D-6E8A-4147-A177-3AD203B41FA5}">
                      <a16:colId xmlns:a16="http://schemas.microsoft.com/office/drawing/2014/main" val="1027455302"/>
                    </a:ext>
                  </a:extLst>
                </a:gridCol>
              </a:tblGrid>
              <a:tr h="401350">
                <a:tc>
                  <a:txBody>
                    <a:bodyPr/>
                    <a:lstStyle/>
                    <a:p>
                      <a:r>
                        <a:rPr lang="en-US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2493"/>
                  </a:ext>
                </a:extLst>
              </a:tr>
              <a:tr h="394703">
                <a:tc>
                  <a:txBody>
                    <a:bodyPr/>
                    <a:lstStyle/>
                    <a:p>
                      <a:r>
                        <a:rPr lang="en-US"/>
                        <a:t>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65.64%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61978"/>
                  </a:ext>
                </a:extLst>
              </a:tr>
              <a:tr h="40135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Fine Tuned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71.52</a:t>
                      </a:r>
                      <a:r>
                        <a:rPr lang="en-US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054404"/>
                  </a:ext>
                </a:extLst>
              </a:tr>
            </a:tbl>
          </a:graphicData>
        </a:graphic>
      </p:graphicFrame>
      <p:pic>
        <p:nvPicPr>
          <p:cNvPr id="7" name="Picture 6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C2D7C5C2-D855-DA2D-C1AC-B533280D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67" y="3084783"/>
            <a:ext cx="3962555" cy="2906286"/>
          </a:xfrm>
          <a:prstGeom prst="rect">
            <a:avLst/>
          </a:prstGeom>
        </p:spPr>
      </p:pic>
      <p:pic>
        <p:nvPicPr>
          <p:cNvPr id="8" name="Picture 7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90F3110A-99D6-2F1E-02F2-6953709C6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008" y="3431709"/>
            <a:ext cx="4265884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8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5244-7371-87C4-F209-4728320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C319-C25D-FDB0-E04D-4F4AA665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/>
              <a:t>Data Analysis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58E4A-2795-3CC6-3AA3-5B7ED1AE7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 Found a correlation between confidence and accuracy. </a:t>
            </a:r>
          </a:p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 When &gt;99.9% confident, accuracy is Base : 83%, FT : 84%</a:t>
            </a:r>
          </a:p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When &lt;99.9% confident, accuracy is Base : 47%, FT : 47%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CE4EE-FA2F-DBE2-CDED-DFB7C51C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27</a:t>
            </a:fld>
            <a:endParaRPr lang="en-AU"/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2A563CE-1A78-4583-32C1-D45190BC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251" b="24231"/>
          <a:stretch/>
        </p:blipFill>
        <p:spPr>
          <a:xfrm>
            <a:off x="1109084" y="3708400"/>
            <a:ext cx="3957537" cy="731520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E536E86-DAEE-D972-40D9-B59409DA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13" b="22500"/>
          <a:stretch/>
        </p:blipFill>
        <p:spPr>
          <a:xfrm>
            <a:off x="6631831" y="3708400"/>
            <a:ext cx="3937620" cy="822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6EA5DA-96BE-0E0F-A40F-3B07776B576E}"/>
              </a:ext>
            </a:extLst>
          </p:cNvPr>
          <p:cNvSpPr txBox="1"/>
          <p:nvPr/>
        </p:nvSpPr>
        <p:spPr>
          <a:xfrm>
            <a:off x="1109084" y="4485640"/>
            <a:ext cx="395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Gemma 4B it Base model</a:t>
            </a:r>
          </a:p>
          <a:p>
            <a:r>
              <a:rPr lang="en-US"/>
              <a:t>Confident threshold: confidence&gt;0.999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BBFB7-C2C3-316A-98FB-63B10C11B544}"/>
              </a:ext>
            </a:extLst>
          </p:cNvPr>
          <p:cNvSpPr txBox="1"/>
          <p:nvPr/>
        </p:nvSpPr>
        <p:spPr>
          <a:xfrm>
            <a:off x="6631831" y="4601816"/>
            <a:ext cx="395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Gemma 4B it Fine Tuned</a:t>
            </a:r>
          </a:p>
          <a:p>
            <a:r>
              <a:rPr lang="en-US"/>
              <a:t>Confident threshold: confidence&gt;0.999</a:t>
            </a:r>
          </a:p>
        </p:txBody>
      </p:sp>
    </p:spTree>
    <p:extLst>
      <p:ext uri="{BB962C8B-B14F-4D97-AF65-F5344CB8AC3E}">
        <p14:creationId xmlns:p14="http://schemas.microsoft.com/office/powerpoint/2010/main" val="635915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04AF-B3E4-155B-3AEE-09D0146E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RAM usage quantized vs Full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EEE5-37B2-0093-0D6A-5BDD24AA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28</a:t>
            </a:fld>
            <a:endParaRPr lang="en-A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1F24EF-EA4C-0770-CF7C-4526CC4A2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2170278"/>
            <a:ext cx="5151437" cy="25174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CDC7B-6B54-05A7-E6CF-B8CFBED14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49" y="2169326"/>
            <a:ext cx="5525801" cy="2518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BF322-089E-A992-34BE-663E2FC48909}"/>
              </a:ext>
            </a:extLst>
          </p:cNvPr>
          <p:cNvSpPr txBox="1"/>
          <p:nvPr/>
        </p:nvSpPr>
        <p:spPr>
          <a:xfrm>
            <a:off x="1409122" y="4687722"/>
            <a:ext cx="39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Gemma 4B quantized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F1C2C-0D0C-839A-ACD3-968CA4BDFD52}"/>
              </a:ext>
            </a:extLst>
          </p:cNvPr>
          <p:cNvSpPr txBox="1"/>
          <p:nvPr/>
        </p:nvSpPr>
        <p:spPr>
          <a:xfrm>
            <a:off x="6974080" y="4749402"/>
            <a:ext cx="39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Gemma 4B full size</a:t>
            </a:r>
          </a:p>
        </p:txBody>
      </p:sp>
    </p:spTree>
    <p:extLst>
      <p:ext uri="{BB962C8B-B14F-4D97-AF65-F5344CB8AC3E}">
        <p14:creationId xmlns:p14="http://schemas.microsoft.com/office/powerpoint/2010/main" val="1432356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E633-0A85-CB1B-E648-05E8B560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ea typeface="Roboto"/>
                <a:cs typeface="Arial"/>
              </a:rPr>
              <a:t>Mixed Method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8796A-CADD-ED6D-5487-DAF5C63CF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632" y="161114"/>
            <a:ext cx="5415329" cy="32721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9FA3B-0BB4-100F-7C30-65B445F3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29</a:t>
            </a:fld>
            <a:endParaRPr lang="en-AU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88CD9CEF-E04A-2CAA-50C2-CC3B1529BB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07923"/>
              </p:ext>
            </p:extLst>
          </p:nvPr>
        </p:nvGraphicFramePr>
        <p:xfrm>
          <a:off x="725749" y="1595639"/>
          <a:ext cx="3995153" cy="1041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750">
                  <a:extLst>
                    <a:ext uri="{9D8B030D-6E8A-4147-A177-3AD203B41FA5}">
                      <a16:colId xmlns:a16="http://schemas.microsoft.com/office/drawing/2014/main" val="1002269956"/>
                    </a:ext>
                  </a:extLst>
                </a:gridCol>
                <a:gridCol w="2248403">
                  <a:extLst>
                    <a:ext uri="{9D8B030D-6E8A-4147-A177-3AD203B41FA5}">
                      <a16:colId xmlns:a16="http://schemas.microsoft.com/office/drawing/2014/main" val="1027455302"/>
                    </a:ext>
                  </a:extLst>
                </a:gridCol>
              </a:tblGrid>
              <a:tr h="401350">
                <a:tc>
                  <a:txBody>
                    <a:bodyPr/>
                    <a:lstStyle/>
                    <a:p>
                      <a:r>
                        <a:rPr lang="en-US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2493"/>
                  </a:ext>
                </a:extLst>
              </a:tr>
              <a:tr h="394703">
                <a:tc>
                  <a:txBody>
                    <a:bodyPr/>
                    <a:lstStyle/>
                    <a:p>
                      <a:r>
                        <a:rPr lang="en-US"/>
                        <a:t>Mixed Quantised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73.31%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6197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F81A2E-6240-1169-9715-23B0BC3C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97" y="3003077"/>
            <a:ext cx="3663410" cy="3008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3A054-DBDB-F6C4-7A55-4AE12CE5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759" y="3429337"/>
            <a:ext cx="5615630" cy="331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0F88-53D1-D1B7-B75A-3DC38E4D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E0CE-B6DB-4FE9-C995-B7D59512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Motivation (1. problem)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E85F3-3DA4-5835-F940-9CF096401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2174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Reliance on internet-based resources is not always feasible or desirable due to:</a:t>
            </a:r>
          </a:p>
          <a:p>
            <a:pPr lvl="1">
              <a:buFontTx/>
              <a:buChar char="-"/>
            </a:pPr>
            <a:r>
              <a:rPr lang="en-AU" sz="20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Connectivity issues</a:t>
            </a:r>
          </a:p>
          <a:p>
            <a:pPr lvl="1">
              <a:buFontTx/>
              <a:buChar char="-"/>
            </a:pPr>
            <a:r>
              <a:rPr lang="en-AU" sz="20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Privacy and safety concerns </a:t>
            </a:r>
          </a:p>
          <a:p>
            <a:pPr lvl="1">
              <a:buFontTx/>
              <a:buChar char="-"/>
            </a:pPr>
            <a:r>
              <a:rPr lang="en-AU" sz="20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Distractions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E2210-E3C5-6963-D787-688C00B0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3</a:t>
            </a:fld>
            <a:endParaRPr lang="en-AU"/>
          </a:p>
        </p:txBody>
      </p:sp>
      <p:pic>
        <p:nvPicPr>
          <p:cNvPr id="3074" name="Picture 2" descr="Video Games Are Not A Pandemic Scourge, They're Keeping Both Children And  Adults Sane">
            <a:extLst>
              <a:ext uri="{FF2B5EF4-FFF2-40B4-BE49-F238E27FC236}">
                <a16:creationId xmlns:a16="http://schemas.microsoft.com/office/drawing/2014/main" id="{36A1A625-80B7-3157-E69A-5D6A8048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923" y="3429000"/>
            <a:ext cx="3576181" cy="241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fix your internet problems | CHOICE">
            <a:extLst>
              <a:ext uri="{FF2B5EF4-FFF2-40B4-BE49-F238E27FC236}">
                <a16:creationId xmlns:a16="http://schemas.microsoft.com/office/drawing/2014/main" id="{8A35CD01-FDD1-0585-1520-BE5D05F82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" y="3429000"/>
            <a:ext cx="4295384" cy="241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eventing online exploitation of children &gt; 501st Combat Support Wing &gt;  Article Display">
            <a:extLst>
              <a:ext uri="{FF2B5EF4-FFF2-40B4-BE49-F238E27FC236}">
                <a16:creationId xmlns:a16="http://schemas.microsoft.com/office/drawing/2014/main" id="{F8A7FFE1-3A41-9E2B-87B0-6F304F6A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032" y="3429000"/>
            <a:ext cx="3376891" cy="241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00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692E-4226-53A2-8DF4-E55B2CAD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5CEFC8-6FD9-518A-BB08-CA63E471C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904663"/>
              </p:ext>
            </p:extLst>
          </p:nvPr>
        </p:nvGraphicFramePr>
        <p:xfrm>
          <a:off x="1174433" y="2231597"/>
          <a:ext cx="9434576" cy="1197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960">
                  <a:extLst>
                    <a:ext uri="{9D8B030D-6E8A-4147-A177-3AD203B41FA5}">
                      <a16:colId xmlns:a16="http://schemas.microsoft.com/office/drawing/2014/main" val="1002269956"/>
                    </a:ext>
                  </a:extLst>
                </a:gridCol>
                <a:gridCol w="5309616">
                  <a:extLst>
                    <a:ext uri="{9D8B030D-6E8A-4147-A177-3AD203B41FA5}">
                      <a16:colId xmlns:a16="http://schemas.microsoft.com/office/drawing/2014/main" val="1027455302"/>
                    </a:ext>
                  </a:extLst>
                </a:gridCol>
              </a:tblGrid>
              <a:tr h="401350">
                <a:tc>
                  <a:txBody>
                    <a:bodyPr/>
                    <a:lstStyle/>
                    <a:p>
                      <a:r>
                        <a:rPr lang="en-US"/>
                        <a:t>Gemma 3 Variant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 on test 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2493"/>
                  </a:ext>
                </a:extLst>
              </a:tr>
              <a:tr h="401350">
                <a:tc>
                  <a:txBody>
                    <a:bodyPr/>
                    <a:lstStyle/>
                    <a:p>
                      <a:r>
                        <a:rPr lang="en-US"/>
                        <a:t>Fine tuned mixed methods </a:t>
                      </a:r>
                      <a:r>
                        <a:rPr lang="en-US" err="1"/>
                        <a:t>quantised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73.31% (0.10 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↑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426078"/>
                  </a:ext>
                </a:extLst>
              </a:tr>
              <a:tr h="394703">
                <a:tc>
                  <a:txBody>
                    <a:bodyPr/>
                    <a:lstStyle/>
                    <a:p>
                      <a:r>
                        <a:rPr lang="en-US"/>
                        <a:t>Base model zero shot quantized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73.21%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6197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EC29-199F-27B3-6669-8D76AC1A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528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25E78-40F1-352B-2705-0BC69091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2E18D-83AE-E4CB-D06A-0EBD1AB6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31</a:t>
            </a:fld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E829B6-CE6F-B0FD-275C-19C42E545563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Discussion and Conclusion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FF45128-9F5C-9812-EA37-DD36681B7246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45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>
                <a:latin typeface="Arial"/>
                <a:ea typeface="Roboto"/>
                <a:cs typeface="Arial"/>
              </a:rPr>
              <a:t>Discussion and Conclusion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Gemma 3-4b performed significantly worse with RAG</a:t>
            </a:r>
          </a:p>
          <a:p>
            <a:pPr lvl="1">
              <a:buFont typeface="Courier New" pitchFamily="2" charset="2"/>
              <a:buChar char="o"/>
            </a:pPr>
            <a:r>
              <a:rPr lang="en-AU">
                <a:latin typeface="Arial"/>
                <a:ea typeface="Roboto"/>
                <a:cs typeface="Arial"/>
              </a:rPr>
              <a:t>Small models like Gemma 3–4B can’t handle long retrieved documents effectively</a:t>
            </a:r>
          </a:p>
          <a:p>
            <a:pPr lvl="1">
              <a:buFont typeface="Courier New" pitchFamily="2" charset="2"/>
              <a:buChar char="o"/>
            </a:pPr>
            <a:r>
              <a:rPr lang="en-AU">
                <a:latin typeface="Arial"/>
                <a:ea typeface="Roboto"/>
                <a:cs typeface="Arial"/>
              </a:rPr>
              <a:t>Small models are more affected by minor changes in how prompts and context are phrased</a:t>
            </a:r>
          </a:p>
          <a:p>
            <a:pPr lvl="1">
              <a:buFont typeface="Courier New" pitchFamily="2" charset="2"/>
              <a:buChar char="o"/>
            </a:pPr>
            <a:r>
              <a:rPr lang="en-AU">
                <a:latin typeface="Arial"/>
                <a:ea typeface="Roboto"/>
                <a:cs typeface="Arial"/>
              </a:rPr>
              <a:t> Quality of the prompt can significantly impact the output</a:t>
            </a:r>
          </a:p>
          <a:p>
            <a:pPr lvl="1">
              <a:buFont typeface="Courier New" pitchFamily="2" charset="2"/>
              <a:buChar char="o"/>
            </a:pPr>
            <a:endParaRPr lang="en-AU">
              <a:latin typeface="Arial"/>
              <a:ea typeface="Roboto"/>
              <a:cs typeface="Arial"/>
            </a:endParaRPr>
          </a:p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RAG is a contingency for when the model has low confidence</a:t>
            </a:r>
            <a:endParaRPr lang="en-AU" sz="2400">
              <a:latin typeface="Arial"/>
              <a:ea typeface="Roboto"/>
              <a:cs typeface="Arial"/>
            </a:endParaRPr>
          </a:p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Quantising the data reduces the RAM usage (makes it computationally less expensive)</a:t>
            </a:r>
          </a:p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Our Fine Tuning did not improve the model's performance by much.</a:t>
            </a:r>
          </a:p>
          <a:p>
            <a:pPr>
              <a:buFont typeface="Wingdings" pitchFamily="2" charset="2"/>
              <a:buChar char="Ø"/>
            </a:pPr>
            <a:endParaRPr lang="en-AU">
              <a:latin typeface="Arial"/>
              <a:ea typeface="Roboto"/>
              <a:cs typeface="Arial"/>
            </a:endParaRPr>
          </a:p>
          <a:p>
            <a:pPr lvl="1">
              <a:buFont typeface="Courier New" pitchFamily="2" charset="2"/>
              <a:buChar char="o"/>
            </a:pPr>
            <a:endParaRPr lang="en-AU">
              <a:latin typeface="Arial"/>
              <a:ea typeface="Roboto"/>
              <a:cs typeface="Arial"/>
            </a:endParaRPr>
          </a:p>
          <a:p>
            <a:pPr lvl="1">
              <a:buFont typeface="Courier New" pitchFamily="2" charset="2"/>
              <a:buChar char="o"/>
            </a:pPr>
            <a:endParaRPr lang="en-AU">
              <a:latin typeface="Arial"/>
              <a:ea typeface="Roboto"/>
              <a:cs typeface="Arial"/>
            </a:endParaRPr>
          </a:p>
          <a:p>
            <a:pPr lvl="1">
              <a:buFont typeface="Courier New" pitchFamily="2" charset="2"/>
              <a:buChar char="o"/>
            </a:pPr>
            <a:endParaRPr lang="en-AU">
              <a:latin typeface="Arial"/>
              <a:ea typeface="Roboto"/>
              <a:cs typeface="Arial"/>
            </a:endParaRPr>
          </a:p>
          <a:p>
            <a:pPr lvl="1">
              <a:buFont typeface="Courier New" pitchFamily="2" charset="2"/>
              <a:buChar char="o"/>
            </a:pPr>
            <a:endParaRPr lang="en-AU">
              <a:latin typeface="Arial"/>
              <a:ea typeface="Roboto"/>
              <a:cs typeface="Arial"/>
            </a:endParaRPr>
          </a:p>
          <a:p>
            <a:pPr>
              <a:buFont typeface="Wingdings" pitchFamily="2" charset="2"/>
              <a:buChar char="Ø"/>
            </a:pPr>
            <a:endParaRPr lang="en-AU">
              <a:latin typeface="Arial"/>
              <a:ea typeface="Roboto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08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E8534-2655-DE36-315A-2B75FC9F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0B1D-B1FD-2A48-B70E-5A0B6FC1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Motivation (2. significance) 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E469-3582-E29E-5FB0-555540535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0426827" cy="8539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Providing a free, accessible (low resource) and offline science learning tool can improve </a:t>
            </a:r>
            <a:r>
              <a:rPr lang="en-AU" sz="2400" b="1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safety and educational equity</a:t>
            </a:r>
            <a:r>
              <a:rPr lang="en-AU" sz="24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D7D21-DFFB-C314-7C89-B862723B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4</a:t>
            </a:fld>
            <a:endParaRPr lang="en-AU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281956-C201-ED28-B533-733F49CEB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51" y="2007233"/>
            <a:ext cx="9434897" cy="31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1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6D63B-87BD-58E1-A9C2-4916BF387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5726-D867-FF41-D508-D774CBF4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Motivation (3. Gap) 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AB419-3572-A320-3412-421C0641A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2037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AU" sz="180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here is a lack of specialised science chatbot that run efficiently and entirely offline on personal devices like laptops or mobile phones. While online proprietary state-of-the-art chatbots exist (such as ChatGPT), they rely on: </a:t>
            </a:r>
          </a:p>
          <a:p>
            <a:pPr>
              <a:buFontTx/>
              <a:buChar char="-"/>
            </a:pPr>
            <a:r>
              <a:rPr lang="en-AU" sz="18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AU" sz="180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illed APIs</a:t>
            </a:r>
          </a:p>
          <a:p>
            <a:pPr>
              <a:buFontTx/>
              <a:buChar char="-"/>
            </a:pPr>
            <a:r>
              <a:rPr lang="en-AU" sz="18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Data collections </a:t>
            </a:r>
          </a:p>
          <a:p>
            <a:pPr>
              <a:buFontTx/>
              <a:buChar char="-"/>
            </a:pPr>
            <a:r>
              <a:rPr lang="en-AU" sz="18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Constant internet connectivity. </a:t>
            </a:r>
            <a:endParaRPr lang="en-AU" sz="1800">
              <a:effectLst/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A5D4-E970-629C-95B8-A23822D0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5</a:t>
            </a:fld>
            <a:endParaRPr lang="en-AU"/>
          </a:p>
        </p:txBody>
      </p:sp>
      <p:pic>
        <p:nvPicPr>
          <p:cNvPr id="4098" name="Picture 2" descr="Is ChatGPT Pro Subscription Worth It">
            <a:extLst>
              <a:ext uri="{FF2B5EF4-FFF2-40B4-BE49-F238E27FC236}">
                <a16:creationId xmlns:a16="http://schemas.microsoft.com/office/drawing/2014/main" id="{49042249-2E89-2246-E417-7A5AB6F9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03" y="2824728"/>
            <a:ext cx="4528889" cy="32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mini Pricing: Is It Worth It In 2025? [In-Depth Review] | Team-GPT">
            <a:extLst>
              <a:ext uri="{FF2B5EF4-FFF2-40B4-BE49-F238E27FC236}">
                <a16:creationId xmlns:a16="http://schemas.microsoft.com/office/drawing/2014/main" id="{8199D9C3-783C-B4E6-12C7-28660D5D3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92" y="2824661"/>
            <a:ext cx="3310263" cy="32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oughts about the new limited Claude Annual plan offer : r/ClaudeAI">
            <a:extLst>
              <a:ext uri="{FF2B5EF4-FFF2-40B4-BE49-F238E27FC236}">
                <a16:creationId xmlns:a16="http://schemas.microsoft.com/office/drawing/2014/main" id="{8438B287-9549-DCB0-FE47-DC60FAB7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755" y="1778171"/>
            <a:ext cx="2743201" cy="42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9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7CE12-87A2-BEBA-0A91-BA0B1A2B9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B46EA-4674-E936-DCDA-19751361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Motivation (4. objective) 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07085-DB1B-C1A5-4E3F-C4848F5D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18472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To develop a chatbot utilising a low resource open source LLM model (Gemma-3-4B-instruction-tuned) that </a:t>
            </a:r>
            <a:r>
              <a:rPr lang="en-AU" sz="2000" b="1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operates completely offline on user devices</a:t>
            </a:r>
            <a:r>
              <a:rPr lang="en-AU" sz="20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AU" sz="200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Low computation</a:t>
            </a:r>
            <a:r>
              <a:rPr lang="en-AU" sz="200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al cost</a:t>
            </a:r>
          </a:p>
          <a:p>
            <a:pPr>
              <a:buFontTx/>
              <a:buChar char="-"/>
            </a:pPr>
            <a:r>
              <a:rPr lang="en-AU" sz="200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High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18C20-5B4E-1EF2-B236-8617D744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6</a:t>
            </a:fld>
            <a:endParaRPr lang="en-AU"/>
          </a:p>
        </p:txBody>
      </p:sp>
      <p:pic>
        <p:nvPicPr>
          <p:cNvPr id="5122" name="Picture 2" descr="What are the best apps to monitor your kids mobile phone usage | GoHenry">
            <a:extLst>
              <a:ext uri="{FF2B5EF4-FFF2-40B4-BE49-F238E27FC236}">
                <a16:creationId xmlns:a16="http://schemas.microsoft.com/office/drawing/2014/main" id="{7C372B21-94FE-7150-0C57-16863E47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" y="2936100"/>
            <a:ext cx="6482219" cy="294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irplane Mode Guide: What It Is, Benefits, and How to Enable It">
            <a:extLst>
              <a:ext uri="{FF2B5EF4-FFF2-40B4-BE49-F238E27FC236}">
                <a16:creationId xmlns:a16="http://schemas.microsoft.com/office/drawing/2014/main" id="{513C0981-DC6D-EC93-AD0E-455757C1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67" y="2936100"/>
            <a:ext cx="2943700" cy="29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emma 3 model overview | Google AI for Developers">
            <a:extLst>
              <a:ext uri="{FF2B5EF4-FFF2-40B4-BE49-F238E27FC236}">
                <a16:creationId xmlns:a16="http://schemas.microsoft.com/office/drawing/2014/main" id="{AA959B98-453C-EF4A-40D9-ED1DED4D6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096" y="3849912"/>
            <a:ext cx="1040704" cy="6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70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14A6-CA03-11BD-35B2-FB0FCCA47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01D49-70B7-042F-7B9A-595C213E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7</a:t>
            </a:fld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7C153E-FB0A-5E80-5E5B-097EF399A3E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Literature Review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BE436DB-C8F2-0B62-675C-EFC98255DAAA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4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6C533-C704-E278-C2A8-85ABA46D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2DD5-4D52-87A7-B996-D2B94886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Literature Review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668C-2ABC-0124-87D9-ABB6D0428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AU" sz="1800">
                <a:latin typeface="Arial"/>
                <a:ea typeface="Roboto"/>
                <a:cs typeface="Arial"/>
              </a:rPr>
              <a:t>Introduce </a:t>
            </a:r>
            <a:r>
              <a:rPr lang="en-AU" sz="1800" b="1" err="1">
                <a:latin typeface="Arial"/>
                <a:ea typeface="Roboto"/>
                <a:cs typeface="Arial"/>
              </a:rPr>
              <a:t>ScienceQA:</a:t>
            </a:r>
            <a:r>
              <a:rPr lang="en-AU" sz="1800" err="1">
                <a:latin typeface="Arial"/>
                <a:ea typeface="Roboto"/>
                <a:cs typeface="Arial"/>
              </a:rPr>
              <a:t>A</a:t>
            </a:r>
            <a:r>
              <a:rPr lang="en-AU" sz="1800">
                <a:latin typeface="Arial"/>
                <a:ea typeface="Roboto"/>
                <a:cs typeface="Arial"/>
              </a:rPr>
              <a:t> large-scale dataset with </a:t>
            </a:r>
            <a:endParaRPr lang="en-AU" sz="1800" b="1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r>
              <a:rPr lang="en-AU" sz="1800">
                <a:latin typeface="Arial"/>
                <a:ea typeface="Roboto"/>
                <a:cs typeface="Arial"/>
              </a:rPr>
              <a:t>questions from science curricula </a:t>
            </a:r>
            <a:endParaRPr lang="en-AU" sz="1800" b="1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endParaRPr lang="en-AU" sz="1800"/>
          </a:p>
          <a:p>
            <a:pPr>
              <a:buNone/>
            </a:pPr>
            <a:r>
              <a:rPr lang="en-AU" sz="1800">
                <a:latin typeface="Arial"/>
                <a:ea typeface="Roboto"/>
                <a:cs typeface="Arial"/>
              </a:rPr>
              <a:t>When a question is enriched with </a:t>
            </a:r>
            <a:r>
              <a:rPr lang="en-AU" sz="1800" b="1">
                <a:latin typeface="Arial"/>
                <a:ea typeface="Roboto"/>
                <a:cs typeface="Arial"/>
              </a:rPr>
              <a:t>Chain-of-Thought (</a:t>
            </a:r>
            <a:r>
              <a:rPr lang="en-AU" sz="1800" b="1" err="1">
                <a:latin typeface="Arial"/>
                <a:ea typeface="Roboto"/>
                <a:cs typeface="Arial"/>
              </a:rPr>
              <a:t>CoT</a:t>
            </a:r>
            <a:r>
              <a:rPr lang="en-AU" sz="1800" b="1">
                <a:latin typeface="Arial"/>
                <a:ea typeface="Roboto"/>
                <a:cs typeface="Arial"/>
              </a:rPr>
              <a:t>) </a:t>
            </a:r>
            <a:r>
              <a:rPr lang="en-AU" sz="1800">
                <a:latin typeface="Arial"/>
                <a:ea typeface="Roboto"/>
                <a:cs typeface="Arial"/>
              </a:rPr>
              <a:t>reasoning we see an improvement in accuracy </a:t>
            </a:r>
            <a:endParaRPr lang="en-AU" sz="1800"/>
          </a:p>
          <a:p>
            <a:pPr marL="0" indent="0">
              <a:buNone/>
            </a:pPr>
            <a:endParaRPr lang="en-AU" sz="1800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endParaRPr lang="en-AU" sz="1800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endParaRPr lang="en-AU" sz="1800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endParaRPr lang="en-AU" sz="1800"/>
          </a:p>
          <a:p>
            <a:pPr marL="0" indent="0">
              <a:buNone/>
            </a:pPr>
            <a:endParaRPr lang="en-AU" sz="1800"/>
          </a:p>
          <a:p>
            <a:pPr marL="0" indent="0">
              <a:buNone/>
            </a:pPr>
            <a:endParaRPr lang="en-AU" sz="1800"/>
          </a:p>
          <a:p>
            <a:pPr marL="0" indent="0">
              <a:buNone/>
            </a:pPr>
            <a:endParaRPr lang="en-AU" sz="1800"/>
          </a:p>
          <a:p>
            <a:pPr marL="0" indent="0">
              <a:buNone/>
            </a:pPr>
            <a:endParaRPr lang="en-AU" sz="1800"/>
          </a:p>
          <a:p>
            <a:pPr marL="0" indent="0">
              <a:buNone/>
            </a:pPr>
            <a:endParaRPr lang="en-AU" sz="1800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r>
              <a:rPr lang="en-AU" sz="1800">
                <a:latin typeface="Arial"/>
                <a:ea typeface="Roboto"/>
                <a:cs typeface="Arial"/>
              </a:rPr>
              <a:t>Our project uses </a:t>
            </a:r>
            <a:r>
              <a:rPr lang="en-AU" sz="1800" b="1" err="1">
                <a:latin typeface="Arial"/>
                <a:ea typeface="Roboto"/>
                <a:cs typeface="Arial"/>
              </a:rPr>
              <a:t>SeienceQA</a:t>
            </a:r>
            <a:r>
              <a:rPr lang="en-AU" sz="1800">
                <a:latin typeface="Arial"/>
                <a:ea typeface="Roboto"/>
                <a:cs typeface="Arial"/>
              </a:rPr>
              <a:t> dataset and</a:t>
            </a:r>
            <a:r>
              <a:rPr lang="en-AU" sz="1800" b="1">
                <a:latin typeface="Arial"/>
                <a:ea typeface="Roboto"/>
                <a:cs typeface="Arial"/>
              </a:rPr>
              <a:t> </a:t>
            </a:r>
            <a:r>
              <a:rPr lang="en-AU" sz="1800" b="1" err="1">
                <a:latin typeface="Arial"/>
                <a:ea typeface="Roboto"/>
                <a:cs typeface="Arial"/>
              </a:rPr>
              <a:t>CoT</a:t>
            </a:r>
            <a:r>
              <a:rPr lang="en-AU" sz="1800">
                <a:latin typeface="Arial"/>
                <a:ea typeface="Roboto"/>
                <a:cs typeface="Arial"/>
              </a:rPr>
              <a:t> prompts.</a:t>
            </a:r>
            <a:endParaRPr lang="en-AU"/>
          </a:p>
          <a:p>
            <a:pPr marL="342900" indent="-342900"/>
            <a:endParaRPr lang="en-AU" sz="1600" b="1"/>
          </a:p>
          <a:p>
            <a:pPr marL="342900" indent="-342900"/>
            <a:endParaRPr lang="en-AU" sz="1600" b="1"/>
          </a:p>
          <a:p>
            <a:endParaRPr lang="en-AU" sz="1600"/>
          </a:p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A9367-F2B2-EEE2-7A08-E2C66148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8</a:t>
            </a:fld>
            <a:endParaRPr lang="en-AU"/>
          </a:p>
        </p:txBody>
      </p:sp>
      <p:pic>
        <p:nvPicPr>
          <p:cNvPr id="7" name="Picture 6" descr="A black and white text on a white background&#10;&#10;AI-generated content may be incorrect.">
            <a:extLst>
              <a:ext uri="{FF2B5EF4-FFF2-40B4-BE49-F238E27FC236}">
                <a16:creationId xmlns:a16="http://schemas.microsoft.com/office/drawing/2014/main" id="{1730503E-C93D-5131-44E6-42CA3500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068" y="2397917"/>
            <a:ext cx="6135762" cy="327935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83E86F-5C55-57FE-9BC4-9E7788716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06690"/>
              </p:ext>
            </p:extLst>
          </p:nvPr>
        </p:nvGraphicFramePr>
        <p:xfrm>
          <a:off x="299155" y="2398889"/>
          <a:ext cx="5503924" cy="26529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51962">
                  <a:extLst>
                    <a:ext uri="{9D8B030D-6E8A-4147-A177-3AD203B41FA5}">
                      <a16:colId xmlns:a16="http://schemas.microsoft.com/office/drawing/2014/main" val="2371674603"/>
                    </a:ext>
                  </a:extLst>
                </a:gridCol>
                <a:gridCol w="2751962">
                  <a:extLst>
                    <a:ext uri="{9D8B030D-6E8A-4147-A177-3AD203B41FA5}">
                      <a16:colId xmlns:a16="http://schemas.microsoft.com/office/drawing/2014/main" val="3662868029"/>
                    </a:ext>
                  </a:extLst>
                </a:gridCol>
              </a:tblGrid>
              <a:tr h="651511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Model and prompt type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186994"/>
                  </a:ext>
                </a:extLst>
              </a:tr>
              <a:tr h="437581">
                <a:tc>
                  <a:txBody>
                    <a:bodyPr/>
                    <a:lstStyle/>
                    <a:p>
                      <a:r>
                        <a:rPr lang="en-GB" err="1">
                          <a:solidFill>
                            <a:schemeClr val="tx1"/>
                          </a:solidFill>
                        </a:rPr>
                        <a:t>UnifiedQA</a:t>
                      </a:r>
                      <a:r>
                        <a:rPr lang="en-GB">
                          <a:solidFill>
                            <a:schemeClr val="tx1"/>
                          </a:solidFill>
                        </a:rPr>
                        <a:t> with zero-shot </a:t>
                      </a:r>
                      <a:endParaRPr lang="en-GB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70.12%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644332"/>
                  </a:ext>
                </a:extLst>
              </a:tr>
              <a:tr h="486202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GPT-3 </a:t>
                      </a: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with zero-shot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74.04%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13185"/>
                  </a:ext>
                </a:extLst>
              </a:tr>
              <a:tr h="4375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err="1">
                          <a:solidFill>
                            <a:schemeClr val="tx1"/>
                          </a:solidFill>
                        </a:rPr>
                        <a:t>UnifiedQA</a:t>
                      </a:r>
                      <a:r>
                        <a:rPr lang="en-GB">
                          <a:solidFill>
                            <a:schemeClr val="tx1"/>
                          </a:solidFill>
                        </a:rPr>
                        <a:t> with </a:t>
                      </a:r>
                      <a:r>
                        <a:rPr lang="en-GB" err="1">
                          <a:solidFill>
                            <a:schemeClr val="tx1"/>
                          </a:solidFill>
                        </a:rPr>
                        <a:t>CoT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74.11 </a:t>
                      </a:r>
                      <a:r>
                        <a:rPr lang="en-GB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(3.99↑)</a:t>
                      </a:r>
                      <a:endParaRPr 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901472"/>
                  </a:ext>
                </a:extLst>
              </a:tr>
              <a:tr h="5834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solidFill>
                            <a:schemeClr val="tx1"/>
                          </a:solidFill>
                        </a:rPr>
                        <a:t>GPT-3</a:t>
                      </a: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with </a:t>
                      </a:r>
                      <a:r>
                        <a:rPr lang="en-GB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CoT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75.17 </a:t>
                      </a:r>
                      <a:r>
                        <a:rPr lang="en-GB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(1.20↑)</a:t>
                      </a:r>
                      <a:endParaRPr lang="en-US" b="1"/>
                    </a:p>
                    <a:p>
                      <a:pPr lvl="0">
                        <a:buNone/>
                      </a:pP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693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14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Literature Review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AU" sz="1800">
                <a:latin typeface="Arial"/>
                <a:ea typeface="Roboto"/>
                <a:cs typeface="Arial"/>
              </a:rPr>
              <a:t>Introduce </a:t>
            </a:r>
            <a:r>
              <a:rPr lang="en-AU" sz="1800" err="1">
                <a:latin typeface="Arial"/>
                <a:ea typeface="Roboto"/>
                <a:cs typeface="Arial"/>
              </a:rPr>
              <a:t>Retreival</a:t>
            </a:r>
            <a:r>
              <a:rPr lang="en-AU" sz="1800">
                <a:latin typeface="Arial"/>
                <a:ea typeface="Roboto"/>
                <a:cs typeface="Arial"/>
              </a:rPr>
              <a:t>-Augmented Generation </a:t>
            </a:r>
            <a:r>
              <a:rPr lang="en-AU" sz="1800" b="1">
                <a:latin typeface="Arial"/>
                <a:ea typeface="Roboto"/>
                <a:cs typeface="Arial"/>
              </a:rPr>
              <a:t>(RAG):</a:t>
            </a:r>
            <a:endParaRPr lang="en-US" sz="1800" b="1">
              <a:effectLst/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endParaRPr lang="en-AU" sz="1800" b="1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r>
              <a:rPr lang="en-AU" sz="1800">
                <a:latin typeface="Arial"/>
                <a:ea typeface="Roboto"/>
                <a:cs typeface="Arial"/>
              </a:rPr>
              <a:t>A hybrid architecture that combines the strengths of </a:t>
            </a:r>
            <a:endParaRPr lang="en-AU" sz="1800"/>
          </a:p>
          <a:p>
            <a:pPr marL="0" indent="0">
              <a:buNone/>
            </a:pPr>
            <a:r>
              <a:rPr lang="en-AU" sz="1800" b="1">
                <a:latin typeface="Arial"/>
                <a:ea typeface="Roboto"/>
                <a:cs typeface="Arial"/>
              </a:rPr>
              <a:t>parametric memory </a:t>
            </a:r>
            <a:r>
              <a:rPr lang="en-AU" sz="1800">
                <a:latin typeface="Arial"/>
                <a:ea typeface="Roboto"/>
                <a:cs typeface="Arial"/>
              </a:rPr>
              <a:t>with </a:t>
            </a:r>
            <a:r>
              <a:rPr lang="en-AU" sz="1800" b="1">
                <a:latin typeface="Arial"/>
                <a:ea typeface="Roboto"/>
                <a:cs typeface="Arial"/>
              </a:rPr>
              <a:t>non-parametric memory</a:t>
            </a:r>
            <a:endParaRPr lang="en-AU" sz="1800"/>
          </a:p>
          <a:p>
            <a:pPr marL="0" indent="0">
              <a:buNone/>
            </a:pPr>
            <a:endParaRPr lang="en-AU" sz="1600" b="1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r>
              <a:rPr lang="en-AU" sz="1800" b="1">
                <a:latin typeface="Arial"/>
                <a:ea typeface="Roboto"/>
                <a:cs typeface="Arial"/>
              </a:rPr>
              <a:t>This help to:</a:t>
            </a:r>
            <a:endParaRPr lang="en-AU" sz="1800" b="1"/>
          </a:p>
          <a:p>
            <a:r>
              <a:rPr lang="en-AU" sz="1800">
                <a:latin typeface="Arial"/>
                <a:ea typeface="Roboto"/>
                <a:cs typeface="Arial"/>
              </a:rPr>
              <a:t>Improve factual accuracy and adaptability </a:t>
            </a:r>
            <a:endParaRPr lang="en-AU" sz="1800" b="1">
              <a:latin typeface="Arial"/>
              <a:ea typeface="Roboto"/>
              <a:cs typeface="Arial"/>
            </a:endParaRPr>
          </a:p>
          <a:p>
            <a:r>
              <a:rPr lang="en-AU" sz="1800">
                <a:latin typeface="Arial"/>
                <a:ea typeface="Roboto"/>
                <a:cs typeface="Arial"/>
              </a:rPr>
              <a:t>Generated more compatible and flexible information </a:t>
            </a:r>
            <a:endParaRPr lang="en-AU" sz="1800"/>
          </a:p>
          <a:p>
            <a:pPr marL="0" indent="0">
              <a:buNone/>
            </a:pPr>
            <a:endParaRPr lang="en-AU" sz="1800">
              <a:latin typeface="Arial"/>
              <a:ea typeface="Roboto"/>
              <a:cs typeface="Arial"/>
            </a:endParaRPr>
          </a:p>
          <a:p>
            <a:pPr>
              <a:buNone/>
            </a:pPr>
            <a:r>
              <a:rPr lang="en-AU" sz="1800">
                <a:latin typeface="Arial"/>
                <a:ea typeface="Roboto"/>
                <a:cs typeface="Arial"/>
              </a:rPr>
              <a:t>We are using </a:t>
            </a:r>
            <a:r>
              <a:rPr lang="en-AU" sz="1800" b="1">
                <a:latin typeface="Arial"/>
                <a:ea typeface="Roboto"/>
                <a:cs typeface="Arial"/>
              </a:rPr>
              <a:t>retrieval (</a:t>
            </a:r>
            <a:r>
              <a:rPr lang="en-AU" sz="1800" b="1" err="1">
                <a:latin typeface="Arial"/>
                <a:ea typeface="Roboto"/>
                <a:cs typeface="Arial"/>
              </a:rPr>
              <a:t>ChromaDB</a:t>
            </a:r>
            <a:r>
              <a:rPr lang="en-AU" sz="1800" b="1">
                <a:latin typeface="Arial"/>
                <a:ea typeface="Roboto"/>
                <a:cs typeface="Arial"/>
              </a:rPr>
              <a:t>)</a:t>
            </a:r>
            <a:r>
              <a:rPr lang="en-AU" sz="1800">
                <a:latin typeface="Arial"/>
                <a:ea typeface="Roboto"/>
                <a:cs typeface="Arial"/>
              </a:rPr>
              <a:t> to bring in relevant </a:t>
            </a:r>
          </a:p>
          <a:p>
            <a:pPr>
              <a:buNone/>
            </a:pPr>
            <a:r>
              <a:rPr lang="en-AU" sz="1800">
                <a:latin typeface="Arial"/>
                <a:ea typeface="Roboto"/>
                <a:cs typeface="Arial"/>
              </a:rPr>
              <a:t>lecture notes</a:t>
            </a:r>
            <a:endParaRPr lang="en-AU"/>
          </a:p>
          <a:p>
            <a:pPr marL="0" indent="0">
              <a:buNone/>
            </a:pPr>
            <a:endParaRPr lang="en-AU" sz="1600"/>
          </a:p>
          <a:p>
            <a:pPr marL="0" indent="0">
              <a:buNone/>
            </a:pPr>
            <a:endParaRPr lang="en-AU" sz="1600"/>
          </a:p>
          <a:p>
            <a:pPr marL="342900" indent="-342900"/>
            <a:endParaRPr lang="en-AU" sz="1600" b="1"/>
          </a:p>
          <a:p>
            <a:pPr marL="342900" indent="-342900"/>
            <a:endParaRPr lang="en-AU" sz="1600" b="1"/>
          </a:p>
          <a:p>
            <a:endParaRPr lang="en-AU" sz="1600"/>
          </a:p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9</a:t>
            </a:fld>
            <a:endParaRPr lang="en-AU"/>
          </a:p>
        </p:txBody>
      </p:sp>
      <p:pic>
        <p:nvPicPr>
          <p:cNvPr id="6" name="Picture 5" descr="A black and white document with text&#10;&#10;AI-generated content may be incorrect.">
            <a:extLst>
              <a:ext uri="{FF2B5EF4-FFF2-40B4-BE49-F238E27FC236}">
                <a16:creationId xmlns:a16="http://schemas.microsoft.com/office/drawing/2014/main" id="{A02853F0-F819-C09C-38C6-90E8EE99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72" y="977347"/>
            <a:ext cx="6009160" cy="39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7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49df42-d618-4e91-ae30-66d1069ba639" xsi:nil="true"/>
    <lcf76f155ced4ddcb4097134ff3c332f xmlns="5c6a9b33-06ee-4c02-8b3e-ed86eab0cb0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BF04BA9607E74DAD55DCFDA42CBA24" ma:contentTypeVersion="11" ma:contentTypeDescription="Create a new document." ma:contentTypeScope="" ma:versionID="12d437d588e92b56da90ffee8e7a0d85">
  <xsd:schema xmlns:xsd="http://www.w3.org/2001/XMLSchema" xmlns:xs="http://www.w3.org/2001/XMLSchema" xmlns:p="http://schemas.microsoft.com/office/2006/metadata/properties" xmlns:ns2="5c6a9b33-06ee-4c02-8b3e-ed86eab0cb0d" xmlns:ns3="dd49df42-d618-4e91-ae30-66d1069ba639" targetNamespace="http://schemas.microsoft.com/office/2006/metadata/properties" ma:root="true" ma:fieldsID="ab4e4714ba33c670c51e7fe57de27fdc" ns2:_="" ns3:_="">
    <xsd:import namespace="5c6a9b33-06ee-4c02-8b3e-ed86eab0cb0d"/>
    <xsd:import namespace="dd49df42-d618-4e91-ae30-66d1069ba6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6a9b33-06ee-4c02-8b3e-ed86eab0c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b026aac-6b52-4d7e-a64d-f3ee90946f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9df42-d618-4e91-ae30-66d1069ba63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63836f9-7612-4748-b4c2-1caf68b3d729}" ma:internalName="TaxCatchAll" ma:showField="CatchAllData" ma:web="dd49df42-d618-4e91-ae30-66d1069ba6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296514-67F9-46A9-9DCE-878DEFA0C1BB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dd49df42-d618-4e91-ae30-66d1069ba639"/>
    <ds:schemaRef ds:uri="5c6a9b33-06ee-4c02-8b3e-ed86eab0cb0d"/>
  </ds:schemaRefs>
</ds:datastoreItem>
</file>

<file path=customXml/itemProps2.xml><?xml version="1.0" encoding="utf-8"?>
<ds:datastoreItem xmlns:ds="http://schemas.openxmlformats.org/officeDocument/2006/customXml" ds:itemID="{E41BFCD8-864F-4DDE-B616-C6F1D0D1C4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3EE09C-719C-4444-AC91-25ECC4B62F03}">
  <ds:schemaRefs>
    <ds:schemaRef ds:uri="5c6a9b33-06ee-4c02-8b3e-ed86eab0cb0d"/>
    <ds:schemaRef ds:uri="dd49df42-d618-4e91-ae30-66d1069ba6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1224</Words>
  <Application>Microsoft Macintosh PowerPoint</Application>
  <PresentationFormat>Widescreen</PresentationFormat>
  <Paragraphs>266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Courier New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Motivation (1. problem)</vt:lpstr>
      <vt:lpstr>Motivation (2. significance) </vt:lpstr>
      <vt:lpstr>Motivation (3. Gap) </vt:lpstr>
      <vt:lpstr>Motivation (4. objective) </vt:lpstr>
      <vt:lpstr>PowerPoint Presentation</vt:lpstr>
      <vt:lpstr>Literature Review</vt:lpstr>
      <vt:lpstr>Literature Review</vt:lpstr>
      <vt:lpstr>Literature Review</vt:lpstr>
      <vt:lpstr>PowerPoint Presentation</vt:lpstr>
      <vt:lpstr>Dataset</vt:lpstr>
      <vt:lpstr>Dataset</vt:lpstr>
      <vt:lpstr>Dataset</vt:lpstr>
      <vt:lpstr>PowerPoint Presentation</vt:lpstr>
      <vt:lpstr>Methods</vt:lpstr>
      <vt:lpstr>Fine-tuning</vt:lpstr>
      <vt:lpstr>RAG (Retrieval Augmented Generation)</vt:lpstr>
      <vt:lpstr>PowerPoint Presentation</vt:lpstr>
      <vt:lpstr>Integration of methods with Langgraph</vt:lpstr>
      <vt:lpstr>PowerPoint Presentation</vt:lpstr>
      <vt:lpstr>PowerPoint Presentation</vt:lpstr>
      <vt:lpstr>Using a subset of the data</vt:lpstr>
      <vt:lpstr>Results (no fine tuning, zero-shot vs RAG)</vt:lpstr>
      <vt:lpstr>Data Analysis (Using gemma-3-4b it with minimal prompting)</vt:lpstr>
      <vt:lpstr>Results – RAG vs Fine tuned </vt:lpstr>
      <vt:lpstr>Data Analysis</vt:lpstr>
      <vt:lpstr>RAM usage quantized vs Full Size</vt:lpstr>
      <vt:lpstr>Mixed Method</vt:lpstr>
      <vt:lpstr>PowerPoint Presentation</vt:lpstr>
      <vt:lpstr>PowerPoint Presentation</vt:lpstr>
      <vt:lpstr>Discussion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Shisheng Zhang</dc:creator>
  <cp:lastModifiedBy>Shihao Xiong</cp:lastModifiedBy>
  <cp:revision>3</cp:revision>
  <dcterms:created xsi:type="dcterms:W3CDTF">2022-11-14T00:04:04Z</dcterms:created>
  <dcterms:modified xsi:type="dcterms:W3CDTF">2025-11-08T04:11:08Z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0x0101004BBF04BA9607E74DAD55DCFDA42CBA24</vt:lpwstr>
  </property>
  <property fmtid="{D5CDD505-2E9C-101B-9397-08002B2CF9AE}" pid="3" name="MediaServiceImageTags">
    <vt:lpwstr/>
  </property>
</Properties>
</file>